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68" r:id="rId4"/>
    <p:sldId id="269" r:id="rId5"/>
    <p:sldId id="271" r:id="rId6"/>
    <p:sldId id="275" r:id="rId7"/>
    <p:sldId id="277" r:id="rId8"/>
    <p:sldId id="278" r:id="rId9"/>
    <p:sldId id="257" r:id="rId10"/>
    <p:sldId id="258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e54cdc0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e54cdc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/>
          </a:p>
        </p:txBody>
      </p:sp>
      <p:sp>
        <p:nvSpPr>
          <p:cNvPr id="426" name="Google Shape;4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 panose="020F0502020204030204"/>
              <a:buNone/>
              <a:defRPr sz="14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 panose="020F0502020204030204"/>
              <a:buNone/>
              <a:defRPr sz="14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  <a:defRPr sz="1465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9130553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  <p:pic>
        <p:nvPicPr>
          <p:cNvPr id="19" name="Google Shape;19;p2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" y="3719"/>
            <a:ext cx="12193471" cy="685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4068" y="136526"/>
            <a:ext cx="11783864" cy="47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4"/>
          <p:cNvPicPr preferRelativeResize="0"/>
          <p:nvPr/>
        </p:nvPicPr>
        <p:blipFill rotWithShape="1">
          <a:blip r:embed="rId4"/>
          <a:srcRect t="246" b="236"/>
          <a:stretch>
            <a:fillRect/>
          </a:stretch>
        </p:blipFill>
        <p:spPr>
          <a:xfrm>
            <a:off x="5819302" y="6591009"/>
            <a:ext cx="770931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 txBox="1"/>
          <p:nvPr/>
        </p:nvSpPr>
        <p:spPr>
          <a:xfrm>
            <a:off x="89400" y="6430995"/>
            <a:ext cx="1448075" cy="37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D" sz="810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© SITP 2022</a:t>
            </a:r>
            <a:endParaRPr sz="810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">
  <p:cSld name="1 SAKTI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1992" cy="6857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 txBox="1"/>
          <p:nvPr/>
        </p:nvSpPr>
        <p:spPr>
          <a:xfrm>
            <a:off x="89400" y="6430995"/>
            <a:ext cx="1448075" cy="37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D" sz="810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© SITP 2022</a:t>
            </a:r>
            <a:endParaRPr sz="810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97530" y="6550361"/>
            <a:ext cx="770932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7"/>
          <p:cNvSpPr txBox="1">
            <a:spLocks noGrp="1"/>
          </p:cNvSpPr>
          <p:nvPr>
            <p:ph type="sldNum" idx="12"/>
          </p:nvPr>
        </p:nvSpPr>
        <p:spPr>
          <a:xfrm>
            <a:off x="11296592" y="6430994"/>
            <a:ext cx="731572" cy="36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150" tIns="211150" rIns="211150" bIns="211150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  <p:sp>
        <p:nvSpPr>
          <p:cNvPr id="116" name="Google Shape;116;p37"/>
          <p:cNvSpPr txBox="1"/>
          <p:nvPr/>
        </p:nvSpPr>
        <p:spPr>
          <a:xfrm>
            <a:off x="502433" y="70034"/>
            <a:ext cx="2204760" cy="4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ID" sz="695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Kementerian Keuangan</a:t>
            </a:r>
            <a:endParaRPr sz="695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ID" sz="695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Republik Indonesia</a:t>
            </a:r>
            <a:endParaRPr sz="695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117" name="Google Shape;117;p37"/>
          <p:cNvPicPr preferRelativeResize="0"/>
          <p:nvPr/>
        </p:nvPicPr>
        <p:blipFill rotWithShape="1">
          <a:blip r:embed="rId4"/>
          <a:srcRect r="80870" b="10"/>
          <a:stretch>
            <a:fillRect/>
          </a:stretch>
        </p:blipFill>
        <p:spPr>
          <a:xfrm>
            <a:off x="178767" y="156666"/>
            <a:ext cx="323667" cy="2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1992" cy="6857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8"/>
          <p:cNvSpPr txBox="1"/>
          <p:nvPr/>
        </p:nvSpPr>
        <p:spPr>
          <a:xfrm>
            <a:off x="89400" y="6430995"/>
            <a:ext cx="1448075" cy="37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D" sz="810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© SITP 2022</a:t>
            </a:r>
            <a:endParaRPr sz="810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121" name="Google Shape;121;p3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97530" y="6550361"/>
            <a:ext cx="770932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8"/>
          <p:cNvSpPr txBox="1">
            <a:spLocks noGrp="1"/>
          </p:cNvSpPr>
          <p:nvPr>
            <p:ph type="sldNum" idx="12"/>
          </p:nvPr>
        </p:nvSpPr>
        <p:spPr>
          <a:xfrm>
            <a:off x="11296592" y="6430994"/>
            <a:ext cx="731572" cy="36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  <p:grpSp>
        <p:nvGrpSpPr>
          <p:cNvPr id="123" name="Google Shape;123;p38"/>
          <p:cNvGrpSpPr/>
          <p:nvPr/>
        </p:nvGrpSpPr>
        <p:grpSpPr>
          <a:xfrm>
            <a:off x="178766" y="153622"/>
            <a:ext cx="2476991" cy="362248"/>
            <a:chOff x="309652" y="266100"/>
            <a:chExt cx="4290548" cy="627477"/>
          </a:xfrm>
        </p:grpSpPr>
        <p:pic>
          <p:nvPicPr>
            <p:cNvPr id="124" name="Google Shape;124;p38"/>
            <p:cNvPicPr preferRelativeResize="0"/>
            <p:nvPr/>
          </p:nvPicPr>
          <p:blipFill rotWithShape="1">
            <a:blip r:embed="rId4"/>
            <a:srcRect r="78910"/>
            <a:stretch>
              <a:fillRect/>
            </a:stretch>
          </p:blipFill>
          <p:spPr>
            <a:xfrm>
              <a:off x="309652" y="271375"/>
              <a:ext cx="618075" cy="48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8"/>
            <p:cNvSpPr txBox="1"/>
            <p:nvPr/>
          </p:nvSpPr>
          <p:spPr>
            <a:xfrm>
              <a:off x="1010100" y="266100"/>
              <a:ext cx="3590100" cy="627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ID" sz="575" b="1" i="0" u="none" strike="noStrike" cap="none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Direktorat Jenderal Perbendaharaan</a:t>
              </a:r>
              <a:endParaRPr sz="575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ID" sz="575" b="0" i="0" u="none" strike="noStrike" cap="none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Kementerian Keuangan Republik Indonesia</a:t>
              </a:r>
              <a:endParaRPr sz="57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10060426" y="0"/>
            <a:ext cx="2131574" cy="1251701"/>
          </a:xfrm>
          <a:custGeom>
            <a:avLst/>
            <a:gdLst/>
            <a:ahLst/>
            <a:cxnLst/>
            <a:rect l="l" t="t" r="r" b="b"/>
            <a:pathLst>
              <a:path w="2131574" h="1251701" extrusionOk="0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p2"/>
          <p:cNvGrpSpPr/>
          <p:nvPr/>
        </p:nvGrpSpPr>
        <p:grpSpPr>
          <a:xfrm>
            <a:off x="-154012" y="-195671"/>
            <a:ext cx="2963081" cy="1367278"/>
            <a:chOff x="-47008" y="1815161"/>
            <a:chExt cx="2963081" cy="13672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10392" y="2089757"/>
              <a:ext cx="2705680" cy="970337"/>
              <a:chOff x="1111983" y="221594"/>
              <a:chExt cx="12011156" cy="4307563"/>
            </a:xfrm>
          </p:grpSpPr>
          <p:sp>
            <p:nvSpPr>
              <p:cNvPr id="11" name="Google Shape;11;p2"/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-47008" y="1815161"/>
              <a:ext cx="2889953" cy="1367278"/>
              <a:chOff x="-30679" y="-997401"/>
              <a:chExt cx="12829187" cy="6069657"/>
            </a:xfrm>
          </p:grpSpPr>
          <p:sp>
            <p:nvSpPr>
              <p:cNvPr id="26" name="Google Shape;26;p2"/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/>
                <a:ahLst/>
                <a:cxnLst/>
                <a:rect l="l" t="t" r="r" b="b"/>
                <a:pathLst>
                  <a:path w="2529191" h="476656" extrusionOk="0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" name="Google Shape;27;p2"/>
              <p:cNvCxnSpPr/>
              <p:nvPr/>
            </p:nvCxnSpPr>
            <p:spPr>
              <a:xfrm rot="2143082">
                <a:off x="2876886" y="92218"/>
                <a:ext cx="751230" cy="5002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2"/>
              <p:cNvCxnSpPr>
                <a:endCxn id="14" idx="1"/>
              </p:cNvCxnSpPr>
              <p:nvPr/>
            </p:nvCxnSpPr>
            <p:spPr>
              <a:xfrm>
                <a:off x="3951918" y="-79094"/>
                <a:ext cx="182100" cy="367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2"/>
              <p:cNvCxnSpPr>
                <a:endCxn id="15" idx="1"/>
              </p:cNvCxnSpPr>
              <p:nvPr/>
            </p:nvCxnSpPr>
            <p:spPr>
              <a:xfrm>
                <a:off x="4674699" y="-34032"/>
                <a:ext cx="131100" cy="339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2"/>
              <p:cNvCxnSpPr>
                <a:endCxn id="16" idx="1"/>
              </p:cNvCxnSpPr>
              <p:nvPr/>
            </p:nvCxnSpPr>
            <p:spPr>
              <a:xfrm>
                <a:off x="5296192" y="-73444"/>
                <a:ext cx="159600" cy="4338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2143082">
                <a:off x="6351522" y="167773"/>
                <a:ext cx="1161265" cy="701571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2143082">
                <a:off x="6692921" y="218797"/>
                <a:ext cx="1381992" cy="85998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" name="Google Shape;33;p2"/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" name="Google Shape;36;p2"/>
              <p:cNvCxnSpPr>
                <a:endCxn id="13" idx="3"/>
              </p:cNvCxnSpPr>
              <p:nvPr/>
            </p:nvCxnSpPr>
            <p:spPr>
              <a:xfrm rot="10800000" flipH="1">
                <a:off x="9196641" y="1210414"/>
                <a:ext cx="2817900" cy="115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2"/>
              <p:cNvCxnSpPr>
                <a:endCxn id="20" idx="1"/>
              </p:cNvCxnSpPr>
              <p:nvPr/>
            </p:nvCxnSpPr>
            <p:spPr>
              <a:xfrm>
                <a:off x="7605182" y="178397"/>
                <a:ext cx="643200" cy="1568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2"/>
              <p:cNvCxnSpPr>
                <a:endCxn id="17" idx="3"/>
              </p:cNvCxnSpPr>
              <p:nvPr/>
            </p:nvCxnSpPr>
            <p:spPr>
              <a:xfrm rot="10800000" flipH="1">
                <a:off x="620079" y="3281828"/>
                <a:ext cx="794700" cy="26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-8656918" flipH="1">
                <a:off x="669928" y="3488332"/>
                <a:ext cx="489377" cy="33619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2"/>
              <p:cNvCxnSpPr>
                <a:endCxn id="35" idx="1"/>
              </p:cNvCxnSpPr>
              <p:nvPr/>
            </p:nvCxnSpPr>
            <p:spPr>
              <a:xfrm>
                <a:off x="2805912" y="2910641"/>
                <a:ext cx="506400" cy="1668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2"/>
              <p:cNvCxnSpPr>
                <a:endCxn id="11" idx="1"/>
              </p:cNvCxnSpPr>
              <p:nvPr/>
            </p:nvCxnSpPr>
            <p:spPr>
              <a:xfrm rot="10800000" flipH="1">
                <a:off x="4369461" y="3143492"/>
                <a:ext cx="1546800" cy="612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" name="Google Shape;42;p2"/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/>
                <a:ahLst/>
                <a:cxnLst/>
                <a:rect l="l" t="t" r="r" b="b"/>
                <a:pathLst>
                  <a:path w="2047403" h="381222" extrusionOk="0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/>
                <a:ahLst/>
                <a:cxnLst/>
                <a:rect l="l" t="t" r="r" b="b"/>
                <a:pathLst>
                  <a:path w="2162035" h="381930" extrusionOk="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/>
                <a:ahLst/>
                <a:cxnLst/>
                <a:rect l="l" t="t" r="r" b="b"/>
                <a:pathLst>
                  <a:path w="1095680" h="461199" extrusionOk="0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" name="Google Shape;45;p2"/>
              <p:cNvCxnSpPr/>
              <p:nvPr/>
            </p:nvCxnSpPr>
            <p:spPr>
              <a:xfrm rot="10800000">
                <a:off x="1319091" y="3532941"/>
                <a:ext cx="0" cy="43976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10800000">
                <a:off x="1490130" y="3655926"/>
                <a:ext cx="0" cy="43976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10800000">
                <a:off x="1661174" y="3778910"/>
                <a:ext cx="0" cy="43976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10800000">
                <a:off x="1832213" y="3901899"/>
                <a:ext cx="0" cy="43976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10800000">
                <a:off x="2003248" y="4024888"/>
                <a:ext cx="0" cy="43976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10800000">
                <a:off x="2174296" y="4147877"/>
                <a:ext cx="0" cy="43976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1" name="Google Shape;51;p2"/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/>
                <a:ahLst/>
                <a:cxnLst/>
                <a:rect l="l" t="t" r="r" b="b"/>
                <a:pathLst>
                  <a:path w="1478604" h="97276" extrusionOk="0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" name="Google Shape;52;p2"/>
          <p:cNvSpPr txBox="1">
            <a:spLocks noGrp="1"/>
          </p:cNvSpPr>
          <p:nvPr>
            <p:ph type="body" idx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15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4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 1 1 1 1 1 1 1">
  <p:cSld name="Custom Layout 1 1 1 1 1 1 1 1 1 1 1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" y="1875"/>
            <a:ext cx="12191751" cy="68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5"/>
          <p:cNvPicPr preferRelativeResize="0"/>
          <p:nvPr/>
        </p:nvPicPr>
        <p:blipFill rotWithShape="1">
          <a:blip r:embed="rId3"/>
          <a:srcRect r="70578"/>
          <a:stretch>
            <a:fillRect/>
          </a:stretch>
        </p:blipFill>
        <p:spPr>
          <a:xfrm>
            <a:off x="-1" y="0"/>
            <a:ext cx="3586973" cy="68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 txBox="1"/>
          <p:nvPr/>
        </p:nvSpPr>
        <p:spPr>
          <a:xfrm>
            <a:off x="89400" y="6430995"/>
            <a:ext cx="1448075" cy="37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D" sz="810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© SITP 2022</a:t>
            </a:r>
            <a:endParaRPr sz="810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7" name="Google Shape;27;p25"/>
          <p:cNvPicPr preferRelativeResize="0"/>
          <p:nvPr/>
        </p:nvPicPr>
        <p:blipFill rotWithShape="1">
          <a:blip r:embed="rId4"/>
          <a:srcRect t="246" b="236"/>
          <a:stretch>
            <a:fillRect/>
          </a:stretch>
        </p:blipFill>
        <p:spPr>
          <a:xfrm>
            <a:off x="5797530" y="6591011"/>
            <a:ext cx="770933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296592" y="6430994"/>
            <a:ext cx="731572" cy="36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  <p:pic>
        <p:nvPicPr>
          <p:cNvPr id="29" name="Google Shape;29;p2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04068" y="136526"/>
            <a:ext cx="11783864" cy="47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8746034" y="-17976"/>
            <a:ext cx="3445966" cy="2023537"/>
          </a:xfrm>
          <a:custGeom>
            <a:avLst/>
            <a:gdLst/>
            <a:ahLst/>
            <a:cxnLst/>
            <a:rect l="l" t="t" r="r" b="b"/>
            <a:pathLst>
              <a:path w="2131574" h="1251701" extrusionOk="0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5"/>
          <p:cNvGrpSpPr/>
          <p:nvPr/>
        </p:nvGrpSpPr>
        <p:grpSpPr>
          <a:xfrm>
            <a:off x="548225" y="342079"/>
            <a:ext cx="5440771" cy="6257605"/>
            <a:chOff x="548225" y="342079"/>
            <a:chExt cx="5440771" cy="6257605"/>
          </a:xfrm>
        </p:grpSpPr>
        <p:sp>
          <p:nvSpPr>
            <p:cNvPr id="58" name="Google Shape;58;p5"/>
            <p:cNvSpPr/>
            <p:nvPr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</p:grpSpPr>
          <p:sp>
            <p:nvSpPr>
              <p:cNvPr id="60" name="Google Shape;60;p5"/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/>
                <a:ahLst/>
                <a:cxnLst/>
                <a:rect l="l" t="t" r="r" b="b"/>
                <a:pathLst>
                  <a:path w="1002965" h="2721551" extrusionOk="0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/>
                <a:ahLst/>
                <a:cxnLst/>
                <a:rect l="l" t="t" r="r" b="b"/>
                <a:pathLst>
                  <a:path w="240102" h="2819084" extrusionOk="0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/>
                <a:ahLst/>
                <a:cxnLst/>
                <a:rect l="l" t="t" r="r" b="b"/>
                <a:pathLst>
                  <a:path w="1347294" h="1442833" extrusionOk="0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/>
                <a:ahLst/>
                <a:cxnLst/>
                <a:rect l="l" t="t" r="r" b="b"/>
                <a:pathLst>
                  <a:path w="832880" h="2112990" extrusionOk="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/>
                <a:ahLst/>
                <a:cxnLst/>
                <a:rect l="l" t="t" r="r" b="b"/>
                <a:pathLst>
                  <a:path w="222690" h="1732846" extrusionOk="0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/>
                <a:ahLst/>
                <a:cxnLst/>
                <a:rect l="l" t="t" r="r" b="b"/>
                <a:pathLst>
                  <a:path w="1373154" h="572397" extrusionOk="0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/>
                <a:ahLst/>
                <a:cxnLst/>
                <a:rect l="l" t="t" r="r" b="b"/>
                <a:pathLst>
                  <a:path w="912667" h="843913" extrusionOk="0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</p:grpSpPr>
          <p:sp>
            <p:nvSpPr>
              <p:cNvPr id="68" name="Google Shape;68;p5"/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/>
                <a:ahLst/>
                <a:cxnLst/>
                <a:rect l="l" t="t" r="r" b="b"/>
                <a:pathLst>
                  <a:path w="1022414" h="2680599" extrusionOk="0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/>
                <a:ahLst/>
                <a:cxnLst/>
                <a:rect l="l" t="t" r="r" b="b"/>
                <a:pathLst>
                  <a:path w="965361" h="2451243" extrusionOk="0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/>
                <a:ahLst/>
                <a:cxnLst/>
                <a:rect l="l" t="t" r="r" b="b"/>
                <a:pathLst>
                  <a:path w="245340" h="2179597" extrusionOk="0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/>
                <a:ahLst/>
                <a:cxnLst/>
                <a:rect l="l" t="t" r="r" b="b"/>
                <a:pathLst>
                  <a:path w="1075696" h="1355897" extrusionOk="0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/>
                <a:ahLst/>
                <a:cxnLst/>
                <a:rect l="l" t="t" r="r" b="b"/>
                <a:pathLst>
                  <a:path w="576100" h="1118127" extrusionOk="0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/>
                <a:ahLst/>
                <a:cxnLst/>
                <a:rect l="l" t="t" r="r" b="b"/>
                <a:pathLst>
                  <a:path w="120656" h="1100593" extrusionOk="0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/>
                <a:ahLst/>
                <a:cxnLst/>
                <a:rect l="l" t="t" r="r" b="b"/>
                <a:pathLst>
                  <a:path w="689866" h="864745" extrusionOk="0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>
              <a:off x="548225" y="1602802"/>
              <a:ext cx="944003" cy="3757883"/>
              <a:chOff x="655229" y="1602802"/>
              <a:chExt cx="944003" cy="3757883"/>
            </a:xfrm>
          </p:grpSpPr>
          <p:sp>
            <p:nvSpPr>
              <p:cNvPr id="76" name="Google Shape;76;p5"/>
              <p:cNvSpPr/>
              <p:nvPr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/>
                <a:ahLst/>
                <a:cxnLst/>
                <a:rect l="l" t="t" r="r" b="b"/>
                <a:pathLst>
                  <a:path w="1411831" h="236127" extrusionOk="0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/>
                <a:ahLst/>
                <a:cxnLst/>
                <a:rect l="l" t="t" r="r" b="b"/>
                <a:pathLst>
                  <a:path w="1181053" h="1164453" extrusionOk="0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 rot="-5400000" flipH="1">
                <a:off x="1069293" y="1820916"/>
                <a:ext cx="748053" cy="311825"/>
              </a:xfrm>
              <a:custGeom>
                <a:avLst/>
                <a:gdLst/>
                <a:ahLst/>
                <a:cxnLst/>
                <a:rect l="l" t="t" r="r" b="b"/>
                <a:pathLst>
                  <a:path w="1373154" h="572397" extrusionOk="0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 rot="-5400000" flipH="1">
                <a:off x="1120766" y="2289790"/>
                <a:ext cx="497194" cy="459738"/>
              </a:xfrm>
              <a:custGeom>
                <a:avLst/>
                <a:gdLst/>
                <a:ahLst/>
                <a:cxnLst/>
                <a:rect l="l" t="t" r="r" b="b"/>
                <a:pathLst>
                  <a:path w="912667" h="843913" extrusionOk="0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/>
                <a:ahLst/>
                <a:cxnLst/>
                <a:rect l="l" t="t" r="r" b="b"/>
                <a:pathLst>
                  <a:path w="1411831" h="236127" extrusionOk="0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 rot="-5400000" flipH="1">
                <a:off x="1066573" y="3025173"/>
                <a:ext cx="121315" cy="944002"/>
              </a:xfrm>
              <a:custGeom>
                <a:avLst/>
                <a:gdLst/>
                <a:ahLst/>
                <a:cxnLst/>
                <a:rect l="l" t="t" r="r" b="b"/>
                <a:pathLst>
                  <a:path w="222690" h="1732846" extrusionOk="0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 rot="-5400000">
                <a:off x="1069293" y="4830746"/>
                <a:ext cx="748053" cy="311825"/>
              </a:xfrm>
              <a:custGeom>
                <a:avLst/>
                <a:gdLst/>
                <a:ahLst/>
                <a:cxnLst/>
                <a:rect l="l" t="t" r="r" b="b"/>
                <a:pathLst>
                  <a:path w="1373154" h="572397" extrusionOk="0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5"/>
            <p:cNvGrpSpPr/>
            <p:nvPr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</p:grpSpPr>
          <p:sp>
            <p:nvSpPr>
              <p:cNvPr id="84" name="Google Shape;84;p5"/>
              <p:cNvSpPr/>
              <p:nvPr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/>
                <a:ahLst/>
                <a:cxnLst/>
                <a:rect l="l" t="t" r="r" b="b"/>
                <a:pathLst>
                  <a:path w="2214270" h="1321734" extrusionOk="0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/>
                <a:ahLst/>
                <a:cxnLst/>
                <a:rect l="l" t="t" r="r" b="b"/>
                <a:pathLst>
                  <a:path w="1583966" h="1084079" extrusionOk="0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/>
                <a:ahLst/>
                <a:cxnLst/>
                <a:rect l="l" t="t" r="r" b="b"/>
                <a:pathLst>
                  <a:path w="1648569" h="227140" extrusionOk="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/>
                <a:ahLst/>
                <a:cxnLst/>
                <a:rect l="l" t="t" r="r" b="b"/>
                <a:pathLst>
                  <a:path w="1411831" h="236127" extrusionOk="0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/>
                <a:ahLst/>
                <a:cxnLst/>
                <a:rect l="l" t="t" r="r" b="b"/>
                <a:pathLst>
                  <a:path w="1373154" h="572397" extrusionOk="0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/>
                <a:ahLst/>
                <a:cxnLst/>
                <a:rect l="l" t="t" r="r" b="b"/>
                <a:pathLst>
                  <a:path w="912667" h="843913" extrusionOk="0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/>
                <a:ahLst/>
                <a:cxnLst/>
                <a:rect l="l" t="t" r="r" b="b"/>
                <a:pathLst>
                  <a:path w="1411831" h="236127" extrusionOk="0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" name="Google Shape;91;p5"/>
          <p:cNvSpPr>
            <a:spLocks noGrp="1"/>
          </p:cNvSpPr>
          <p:nvPr>
            <p:ph type="pic" idx="2"/>
          </p:nvPr>
        </p:nvSpPr>
        <p:spPr>
          <a:xfrm>
            <a:off x="1645340" y="1997014"/>
            <a:ext cx="3017520" cy="30175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146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>
            <a:spLocks noGrp="1"/>
          </p:cNvSpPr>
          <p:nvPr>
            <p:ph type="pic" idx="2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61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882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93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/>
          <p:nvPr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>
            <a:spLocks noGrp="1"/>
          </p:cNvSpPr>
          <p:nvPr>
            <p:ph type="pic" idx="2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" name="Google Shape;99;p9"/>
          <p:cNvSpPr>
            <a:spLocks noGrp="1"/>
          </p:cNvSpPr>
          <p:nvPr>
            <p:ph type="pic" idx="3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5700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96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67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6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3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 1 1 1 1 1 1 1 1">
  <p:cSld name="Custom Layout 1 1 1 1 1 1 1 1 1 1 1 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g115284bafa1_0_18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" y="1875"/>
            <a:ext cx="12191751" cy="68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115284bafa1_0_185"/>
          <p:cNvPicPr preferRelativeResize="0"/>
          <p:nvPr/>
        </p:nvPicPr>
        <p:blipFill rotWithShape="1">
          <a:blip r:embed="rId3"/>
          <a:srcRect b="87662"/>
          <a:stretch>
            <a:fillRect/>
          </a:stretch>
        </p:blipFill>
        <p:spPr>
          <a:xfrm>
            <a:off x="0" y="0"/>
            <a:ext cx="12192001" cy="845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115284bafa1_0_185"/>
          <p:cNvSpPr txBox="1"/>
          <p:nvPr/>
        </p:nvSpPr>
        <p:spPr>
          <a:xfrm>
            <a:off x="89400" y="6430995"/>
            <a:ext cx="14481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D" sz="810" b="1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© SITP 2022</a:t>
            </a:r>
            <a:endParaRPr sz="810" b="1" i="0" u="none" strike="noStrike" cap="none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4" name="Google Shape;34;g115284bafa1_0_185"/>
          <p:cNvPicPr preferRelativeResize="0"/>
          <p:nvPr/>
        </p:nvPicPr>
        <p:blipFill rotWithShape="1">
          <a:blip r:embed="rId4"/>
          <a:srcRect t="248" b="238"/>
          <a:stretch>
            <a:fillRect/>
          </a:stretch>
        </p:blipFill>
        <p:spPr>
          <a:xfrm>
            <a:off x="5797530" y="6591011"/>
            <a:ext cx="770933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115284bafa1_0_185"/>
          <p:cNvSpPr txBox="1">
            <a:spLocks noGrp="1"/>
          </p:cNvSpPr>
          <p:nvPr>
            <p:ph type="sldNum" idx="12"/>
          </p:nvPr>
        </p:nvSpPr>
        <p:spPr>
          <a:xfrm>
            <a:off x="11296592" y="6430994"/>
            <a:ext cx="73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  <p:pic>
        <p:nvPicPr>
          <p:cNvPr id="36" name="Google Shape;36;g115284bafa1_0_18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04068" y="136526"/>
            <a:ext cx="11783863" cy="47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59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062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10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 1 1 1 1 1 1 1 1 1">
  <p:cSld name="Custom Layout 1 1 1 1 1 1 1 1 1 1 1 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153eed15a2_4_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1153eed15a2_4_7"/>
          <p:cNvSpPr txBox="1"/>
          <p:nvPr/>
        </p:nvSpPr>
        <p:spPr>
          <a:xfrm>
            <a:off x="89400" y="6430995"/>
            <a:ext cx="14481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D" sz="810" b="1" i="0" u="none" strike="noStrike" cap="none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© SITP 2022</a:t>
            </a:r>
            <a:endParaRPr sz="810" b="1" i="0" u="none" strike="noStrike" cap="none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40" name="Google Shape;40;g1153eed15a2_4_7"/>
          <p:cNvPicPr preferRelativeResize="0"/>
          <p:nvPr/>
        </p:nvPicPr>
        <p:blipFill rotWithShape="1">
          <a:blip r:embed="rId3"/>
          <a:srcRect t="248" b="238"/>
          <a:stretch>
            <a:fillRect/>
          </a:stretch>
        </p:blipFill>
        <p:spPr>
          <a:xfrm>
            <a:off x="5797530" y="6591011"/>
            <a:ext cx="770933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1153eed15a2_4_7"/>
          <p:cNvSpPr txBox="1">
            <a:spLocks noGrp="1"/>
          </p:cNvSpPr>
          <p:nvPr>
            <p:ph type="sldNum" idx="12"/>
          </p:nvPr>
        </p:nvSpPr>
        <p:spPr>
          <a:xfrm>
            <a:off x="11296592" y="6430994"/>
            <a:ext cx="73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  <a:defRPr sz="1095" b="0" i="0" u="none" strike="noStrike" cap="none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772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"/>
          <p:cNvSpPr/>
          <p:nvPr/>
        </p:nvSpPr>
        <p:spPr>
          <a:xfrm>
            <a:off x="0" y="4797700"/>
            <a:ext cx="12236100" cy="1228200"/>
          </a:xfrm>
          <a:prstGeom prst="rect">
            <a:avLst/>
          </a:prstGeom>
          <a:solidFill>
            <a:srgbClr val="FFFFFF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"/>
          <p:cNvSpPr txBox="1"/>
          <p:nvPr/>
        </p:nvSpPr>
        <p:spPr>
          <a:xfrm>
            <a:off x="3233850" y="2289400"/>
            <a:ext cx="60810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b="1" i="0" u="none" strike="noStrike" cap="none" dirty="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Treasury Big Data (TBD)</a:t>
            </a:r>
            <a:endParaRPr sz="3600" dirty="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49" name="Google Shape;249;p1"/>
          <p:cNvSpPr txBox="1"/>
          <p:nvPr/>
        </p:nvSpPr>
        <p:spPr>
          <a:xfrm>
            <a:off x="1660075" y="4970303"/>
            <a:ext cx="3285300" cy="85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1335"/>
              </a:spcBef>
              <a:spcAft>
                <a:spcPts val="0"/>
              </a:spcAft>
              <a:buNone/>
            </a:pPr>
            <a:r>
              <a:rPr lang="en-ID" sz="1200" b="1" i="0" u="none" strike="noStrike" cap="none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Direktorat Sistem Informasi dan Teknologi Perbendaharaan</a:t>
            </a:r>
            <a:endParaRPr sz="1200" b="1" i="0" u="none" strike="noStrike" cap="none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i="0" u="none" strike="noStrike" cap="none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DJPb - Kementerian Keuangan</a:t>
            </a:r>
            <a:endParaRPr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50" name="Google Shape;250;p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56825" y="2426387"/>
            <a:ext cx="1019926" cy="101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229275" y="5009487"/>
            <a:ext cx="1314099" cy="7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851125" y="5076200"/>
            <a:ext cx="1463713" cy="5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2576999" y="202410"/>
            <a:ext cx="75159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d-ID" sz="3600" b="1" i="1"/>
              <a:t>Timeline</a:t>
            </a:r>
            <a:r>
              <a:rPr lang="id-ID" sz="3600" b="1"/>
              <a:t> TBD Tahun 2022</a:t>
            </a: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sz="2400"/>
              <a:t>(s.d. Mei 2022)</a:t>
            </a:r>
            <a:endParaRPr sz="3600"/>
          </a:p>
        </p:txBody>
      </p:sp>
      <p:graphicFrame>
        <p:nvGraphicFramePr>
          <p:cNvPr id="147" name="Google Shape;147;p20"/>
          <p:cNvGraphicFramePr/>
          <p:nvPr/>
        </p:nvGraphicFramePr>
        <p:xfrm>
          <a:off x="194338" y="1486680"/>
          <a:ext cx="11676350" cy="507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9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/>
                        <a:t>Januari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/>
                        <a:t>Februari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/>
                        <a:t>Maret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/>
                        <a:t>April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/>
                        <a:t>Mei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Penyiapan alokasi anggaran Pengadaan Jasa Konsultansi Pengembangan BI TBD 2022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Penyiapan alokasi Anggaran Pengadaan software dan hardware TBD 2022 pada DIPA TA 2022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POC Principal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Koordinasi PUSINTEK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Benchmarking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Kick off Meeting TBD 2022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Pengadaan Konsultansi Pengembangan BI TBD 2022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d-ID" sz="1200" b="1">
                          <a:solidFill>
                            <a:schemeClr val="dk1"/>
                          </a:solidFill>
                        </a:rPr>
                        <a:t>Pengadaan Software dan Hardware BI TBD 2022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 txBox="1"/>
          <p:nvPr/>
        </p:nvSpPr>
        <p:spPr>
          <a:xfrm>
            <a:off x="3025524" y="2245325"/>
            <a:ext cx="37509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5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“Dalam era digital, informasi dan data adalah the </a:t>
            </a:r>
            <a:r>
              <a:rPr lang="en-ID" sz="1050" b="1" i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new oil</a:t>
            </a:r>
            <a:r>
              <a:rPr lang="en-ID" sz="105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. Ibarat oil kalau dia hanya ada di dalam bumi tidak dieksplorasi dan dieksploitasi dan menjadi produksi maka dia tidak memiliki value ekonomi,”</a:t>
            </a:r>
            <a:endParaRPr sz="1050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ID" sz="80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(Menteri Keuangan pada acara Puncak Hari Bakti Perbendaharaan ke - 18, Kamis 27 Januari 2022)</a:t>
            </a:r>
            <a:endParaRPr sz="8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97" name="Google Shape;397;p11" descr="Sri Mulyani - Wikipedia"/>
          <p:cNvPicPr preferRelativeResize="0"/>
          <p:nvPr/>
        </p:nvPicPr>
        <p:blipFill rotWithShape="1">
          <a:blip r:embed="rId3"/>
          <a:srcRect t="1016" b="20791"/>
          <a:stretch>
            <a:fillRect/>
          </a:stretch>
        </p:blipFill>
        <p:spPr>
          <a:xfrm>
            <a:off x="742063" y="2129374"/>
            <a:ext cx="1764600" cy="1827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398" name="Google Shape;398;p11"/>
          <p:cNvSpPr txBox="1"/>
          <p:nvPr/>
        </p:nvSpPr>
        <p:spPr>
          <a:xfrm>
            <a:off x="587325" y="4611075"/>
            <a:ext cx="8882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35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DJPb agar dapat memanfaatkan data yang ada untuk perbaikan kebijakan keuangan negara dalam rangka pencapaian tujuan fiskal pemerintah (alokasi, distribusi, dan stabilisasi)</a:t>
            </a:r>
            <a:endParaRPr sz="28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399" name="Google Shape;399;p11"/>
          <p:cNvSpPr txBox="1"/>
          <p:nvPr/>
        </p:nvSpPr>
        <p:spPr>
          <a:xfrm>
            <a:off x="1423924" y="921300"/>
            <a:ext cx="37509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Arahan</a:t>
            </a:r>
            <a:endParaRPr sz="2800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Menteri Keuangan</a:t>
            </a:r>
            <a:endParaRPr sz="20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742087" y="1038300"/>
            <a:ext cx="478800" cy="6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B</a:t>
            </a:r>
            <a:endParaRPr sz="2400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742075" y="4354450"/>
            <a:ext cx="5158200" cy="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"/>
          <p:cNvSpPr/>
          <p:nvPr/>
        </p:nvSpPr>
        <p:spPr>
          <a:xfrm>
            <a:off x="742125" y="5049700"/>
            <a:ext cx="7166100" cy="1295700"/>
          </a:xfrm>
          <a:prstGeom prst="rect">
            <a:avLst/>
          </a:prstGeom>
          <a:solidFill>
            <a:srgbClr val="FFFFFF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2078" y="2219300"/>
            <a:ext cx="7165974" cy="28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2"/>
          <p:cNvSpPr txBox="1">
            <a:spLocks noGrp="1"/>
          </p:cNvSpPr>
          <p:nvPr>
            <p:ph type="body" idx="4294967295"/>
          </p:nvPr>
        </p:nvSpPr>
        <p:spPr>
          <a:xfrm>
            <a:off x="742075" y="5107213"/>
            <a:ext cx="71661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</a:pPr>
            <a:r>
              <a:rPr lang="en-ID" sz="120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TBD memberikan dukungan layanan kepada unit bisnis maupun IT, antara lain:</a:t>
            </a:r>
            <a:endParaRPr sz="12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09" name="Google Shape;409;p12"/>
          <p:cNvSpPr txBox="1"/>
          <p:nvPr/>
        </p:nvSpPr>
        <p:spPr>
          <a:xfrm>
            <a:off x="1423924" y="762575"/>
            <a:ext cx="37509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Konsepsi</a:t>
            </a:r>
            <a:endParaRPr sz="2800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10" name="Google Shape;410;p12"/>
          <p:cNvSpPr txBox="1"/>
          <p:nvPr/>
        </p:nvSpPr>
        <p:spPr>
          <a:xfrm>
            <a:off x="742087" y="796475"/>
            <a:ext cx="478800" cy="6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</a:t>
            </a:r>
            <a:endParaRPr sz="2400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11" name="Google Shape;411;p12"/>
          <p:cNvSpPr txBox="1">
            <a:spLocks noGrp="1"/>
          </p:cNvSpPr>
          <p:nvPr>
            <p:ph type="body" idx="4294967295"/>
          </p:nvPr>
        </p:nvSpPr>
        <p:spPr>
          <a:xfrm>
            <a:off x="742075" y="1663100"/>
            <a:ext cx="7166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</a:pPr>
            <a:r>
              <a:rPr lang="en-ID" sz="1200" i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Treasury Big Data </a:t>
            </a:r>
            <a:r>
              <a:rPr lang="en-ID" sz="120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(TBD) merupakan sistem yang berisi kumpulan data yang bersumber dari sistem yang dikelola oleh DJPb maupun sistem eksternal.</a:t>
            </a:r>
            <a:endParaRPr sz="12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12" name="Google Shape;412;p12"/>
          <p:cNvSpPr txBox="1">
            <a:spLocks noGrp="1"/>
          </p:cNvSpPr>
          <p:nvPr>
            <p:ph type="body" idx="4294967295"/>
          </p:nvPr>
        </p:nvSpPr>
        <p:spPr>
          <a:xfrm>
            <a:off x="742075" y="5445850"/>
            <a:ext cx="14922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Montserrat" panose="00000500000000000000"/>
              <a:buChar char="•"/>
            </a:pPr>
            <a:r>
              <a:rPr lang="en-ID" sz="12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Layanan akses data</a:t>
            </a:r>
            <a:endParaRPr sz="1200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13" name="Google Shape;413;p12"/>
          <p:cNvSpPr txBox="1">
            <a:spLocks noGrp="1"/>
          </p:cNvSpPr>
          <p:nvPr>
            <p:ph type="body" idx="4294967295"/>
          </p:nvPr>
        </p:nvSpPr>
        <p:spPr>
          <a:xfrm>
            <a:off x="4923450" y="5445850"/>
            <a:ext cx="29847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Montserrat" panose="00000500000000000000"/>
              <a:buChar char="•"/>
            </a:pPr>
            <a:r>
              <a:rPr lang="en-ID" sz="12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Layanan </a:t>
            </a:r>
            <a:r>
              <a:rPr lang="en-ID" sz="1200" b="1" i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dashboard</a:t>
            </a:r>
            <a:r>
              <a:rPr lang="en-ID" sz="12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unit bisnis yang dapat di-</a:t>
            </a:r>
            <a:r>
              <a:rPr lang="en-ID" sz="1200" b="1" i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customize</a:t>
            </a:r>
            <a:r>
              <a:rPr lang="en-ID" sz="12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sesuai dengan kebutuhan bisnis</a:t>
            </a:r>
            <a:endParaRPr sz="1200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14" name="Google Shape;414;p12"/>
          <p:cNvSpPr txBox="1">
            <a:spLocks noGrp="1"/>
          </p:cNvSpPr>
          <p:nvPr>
            <p:ph type="body" idx="4294967295"/>
          </p:nvPr>
        </p:nvSpPr>
        <p:spPr>
          <a:xfrm>
            <a:off x="2550900" y="5445850"/>
            <a:ext cx="21792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Montserrat" panose="00000500000000000000"/>
              <a:buChar char="•"/>
            </a:pPr>
            <a:r>
              <a:rPr lang="en-ID" sz="12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Layanan analisa data maupun </a:t>
            </a:r>
            <a:r>
              <a:rPr lang="en-ID" sz="1200" b="1" i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machine learning</a:t>
            </a:r>
            <a:endParaRPr sz="1200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"/>
          <p:cNvSpPr txBox="1"/>
          <p:nvPr/>
        </p:nvSpPr>
        <p:spPr>
          <a:xfrm>
            <a:off x="597975" y="3577388"/>
            <a:ext cx="25554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714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Architecture</a:t>
            </a:r>
            <a:endParaRPr sz="24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429" name="Google Shape;429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67794" y="482597"/>
            <a:ext cx="8160512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4"/>
          <p:cNvSpPr txBox="1">
            <a:spLocks noGrp="1"/>
          </p:cNvSpPr>
          <p:nvPr>
            <p:ph type="sldNum" idx="12"/>
          </p:nvPr>
        </p:nvSpPr>
        <p:spPr>
          <a:xfrm>
            <a:off x="11296592" y="6430994"/>
            <a:ext cx="731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fld id="{00000000-1234-1234-1234-123412341234}" type="slidenum">
              <a:rPr lang="en-ID"/>
              <a:t>4</a:t>
            </a:fld>
            <a:endParaRPr lang="en-ID"/>
          </a:p>
        </p:txBody>
      </p:sp>
      <p:pic>
        <p:nvPicPr>
          <p:cNvPr id="431" name="Google Shape;431;p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7975" y="2894213"/>
            <a:ext cx="1463713" cy="5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"/>
          <p:cNvSpPr/>
          <p:nvPr/>
        </p:nvSpPr>
        <p:spPr>
          <a:xfrm>
            <a:off x="100" y="967275"/>
            <a:ext cx="12192000" cy="5503800"/>
          </a:xfrm>
          <a:prstGeom prst="rect">
            <a:avLst/>
          </a:prstGeom>
          <a:solidFill>
            <a:srgbClr val="FFFFFF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9" name="Google Shape;459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54309" y="1154278"/>
            <a:ext cx="9483388" cy="52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8"/>
          <p:cNvSpPr/>
          <p:nvPr/>
        </p:nvSpPr>
        <p:spPr>
          <a:xfrm>
            <a:off x="1673278" y="1109448"/>
            <a:ext cx="2293800" cy="909300"/>
          </a:xfrm>
          <a:prstGeom prst="ellipse">
            <a:avLst/>
          </a:prstGeom>
          <a:solidFill>
            <a:srgbClr val="A8D08C">
              <a:alpha val="2196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498508" y="2694591"/>
            <a:ext cx="2866500" cy="2009700"/>
          </a:xfrm>
          <a:prstGeom prst="ellipse">
            <a:avLst/>
          </a:prstGeom>
          <a:solidFill>
            <a:srgbClr val="A8D08C">
              <a:alpha val="2196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4813160" y="1109447"/>
            <a:ext cx="2293800" cy="987000"/>
          </a:xfrm>
          <a:prstGeom prst="ellipse">
            <a:avLst/>
          </a:prstGeom>
          <a:solidFill>
            <a:srgbClr val="A8D08C">
              <a:alpha val="2196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3" name="Google Shape;463;p18"/>
          <p:cNvSpPr txBox="1"/>
          <p:nvPr/>
        </p:nvSpPr>
        <p:spPr>
          <a:xfrm>
            <a:off x="2934150" y="293225"/>
            <a:ext cx="63237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714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Pengguna </a:t>
            </a:r>
            <a:r>
              <a:rPr lang="en-ID" sz="240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TBD</a:t>
            </a:r>
            <a:endParaRPr sz="240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/>
          <p:nvPr/>
        </p:nvSpPr>
        <p:spPr>
          <a:xfrm>
            <a:off x="3961582" y="3253130"/>
            <a:ext cx="46272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790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Terima</a:t>
            </a:r>
            <a:r>
              <a:rPr lang="en-ID" sz="479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Kasih</a:t>
            </a:r>
            <a:endParaRPr sz="479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81" name="Google Shape;481;p20"/>
          <p:cNvSpPr/>
          <p:nvPr/>
        </p:nvSpPr>
        <p:spPr>
          <a:xfrm>
            <a:off x="4299812" y="4417645"/>
            <a:ext cx="38373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15" b="1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Direktorat Sistem Informasi dan Teknologi Perbendaharaan</a:t>
            </a:r>
            <a:endParaRPr sz="1615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15" b="1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1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Direktorat Jenderal Perbendaharaan</a:t>
            </a:r>
            <a:endParaRPr sz="121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10">
                <a:solidFill>
                  <a:srgbClr val="07376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Kementerian Keuangan Republik Indonesia</a:t>
            </a:r>
            <a:endParaRPr sz="1210">
              <a:solidFill>
                <a:srgbClr val="07376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482" name="Google Shape;482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20561" y="1899802"/>
            <a:ext cx="743975" cy="7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0"/>
          <p:cNvSpPr/>
          <p:nvPr/>
        </p:nvSpPr>
        <p:spPr>
          <a:xfrm>
            <a:off x="5318900" y="3043200"/>
            <a:ext cx="1799100" cy="29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5" name="Google Shape;485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03637" y="1995089"/>
            <a:ext cx="1463713" cy="5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id-ID" sz="4400" b="1" i="1"/>
              <a:t>Treasury Big Data</a:t>
            </a:r>
            <a:endParaRPr sz="4400" b="1" i="1"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t="17383"/>
          <a:stretch/>
        </p:blipFill>
        <p:spPr>
          <a:xfrm>
            <a:off x="0" y="1192192"/>
            <a:ext cx="12192000" cy="566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id-ID" sz="4400" b="1" i="1"/>
              <a:t>Treasury Big Data</a:t>
            </a:r>
            <a:endParaRPr sz="4400" b="1" i="1"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274" y="1470231"/>
            <a:ext cx="4370086" cy="5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126118" y="1446292"/>
            <a:ext cx="337522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Stagging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Database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Bersifat </a:t>
            </a:r>
            <a:r>
              <a:rPr kumimoji="0" lang="id-ID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backup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dengan struktur data </a:t>
            </a:r>
            <a:r>
              <a:rPr kumimoji="0" lang="id-ID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as is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operasional sistem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Penyimpanan back up data bertahun-tahun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Backup </a:t>
            </a: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memungkinkan operasional sistem cukup untuk menyimpan data tahun berjalan sehingga dapat bekerja dengan maksimal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Penarikan data warehouse tidak mengganggu operasional sistem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-175466" y="4439419"/>
            <a:ext cx="368774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Tagging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&amp; Annotation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Transformasi unstructured menjadi structured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39837" y="5682120"/>
            <a:ext cx="30724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Unstructured data disimpan dalam 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Repository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307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8021981" y="1446292"/>
            <a:ext cx="4050414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Warehouse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307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disimpan dengan teknik data warehouse, sehingga struktur data berbeda dengan data pada source data, berisi: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Mart (DM) Realisasi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Capaian Output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Capaian IKPA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Data Survei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Persepsi Publik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Penyaluran Bansos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Notulen dan Hasil Rapat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LKPP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335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-"/>
              <a:tabLst/>
              <a:defRPr/>
            </a:pPr>
            <a:r>
              <a: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 GFS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8021981" y="5224276"/>
            <a:ext cx="405041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Web 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Interface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307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User dapat mengakses untuk mencari tahu data apa yang tersedia dan mengunduh dalam berbagai format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id-ID" sz="4400" b="1" i="1"/>
              <a:t>Treasury Big Data</a:t>
            </a:r>
            <a:endParaRPr sz="4400" b="1" i="1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035" y="1233295"/>
            <a:ext cx="2602016" cy="53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473105" y="1420647"/>
            <a:ext cx="7451079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Business 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Intelligence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307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Visualisasi untuk mempresentasikan data dan informasi dalam suatu dashboard</a:t>
            </a:r>
            <a:b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dan laporan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Tools: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Tableau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PowerBI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Looker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Qlik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Oracle BI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TIBCO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SAS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676872" y="3276983"/>
            <a:ext cx="6851666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Machine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Learning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Pemrosesan berbagai data dalam Big Data dan </a:t>
            </a:r>
            <a:r>
              <a:rPr kumimoji="0" lang="id-ID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train 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sehingga dapat</a:t>
            </a:r>
            <a:b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digunakan untuk menghasilkan berbagai analisa prediksi.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84250" marR="0" lvl="0" indent="-984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Platform: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RapidMiner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IBM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Knime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TIBCO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SAS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Databricks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Dataiku</a:t>
            </a: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Jupyter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97663" y="5361174"/>
            <a:ext cx="672652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307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API</a:t>
            </a:r>
            <a:r>
              <a:rPr kumimoji="0" lang="id-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Server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TBD dapat digunakan sebagai server untuk berinteraksi dengan aplikasi</a:t>
            </a:r>
            <a:b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terpisah yang data-datanya disimpan dalam </a:t>
            </a:r>
            <a:r>
              <a:rPr kumimoji="0" lang="id-ID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JSON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Montserrat</vt:lpstr>
      <vt:lpstr>Office Theme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Rijatmiko234</dc:creator>
  <cp:lastModifiedBy>Julianda Rosyadi</cp:lastModifiedBy>
  <cp:revision>4</cp:revision>
  <dcterms:created xsi:type="dcterms:W3CDTF">2022-02-13T04:05:00Z</dcterms:created>
  <dcterms:modified xsi:type="dcterms:W3CDTF">2022-05-24T12:31:46Z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9E453E05B2144901B9480B9DDC8E84A0</vt:lpwstr>
  </property>
  <property fmtid="{D5CDD505-2E9C-101B-9397-08002B2CF9AE}" pid="3" name="KSOProductBuildVer">
    <vt:lpwstr>1033-11.2.0.11130</vt:lpwstr>
  </property>
</Properties>
</file>