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charset="1" panose="020B0606030504020204"/>
      <p:regular r:id="rId10"/>
    </p:embeddedFont>
    <p:embeddedFont>
      <p:font typeface="Open Sans Bold" charset="1" panose="020B0806030504020204"/>
      <p:regular r:id="rId11"/>
    </p:embeddedFont>
    <p:embeddedFont>
      <p:font typeface="Open Sans Italics" charset="1" panose="020B0606030504020204"/>
      <p:regular r:id="rId12"/>
    </p:embeddedFont>
    <p:embeddedFont>
      <p:font typeface="Open Sans Bold Italics" charset="1" panose="020B0806030504020204"/>
      <p:regular r:id="rId13"/>
    </p:embeddedFont>
    <p:embeddedFont>
      <p:font typeface="Open Sauce" charset="1" panose="00000500000000000000"/>
      <p:regular r:id="rId14"/>
    </p:embeddedFont>
    <p:embeddedFont>
      <p:font typeface="Open Sauce Bold" charset="1" panose="00000800000000000000"/>
      <p:regular r:id="rId15"/>
    </p:embeddedFont>
    <p:embeddedFont>
      <p:font typeface="Open Sauce Italics" charset="1" panose="00000500000000000000"/>
      <p:regular r:id="rId16"/>
    </p:embeddedFont>
    <p:embeddedFont>
      <p:font typeface="Open Sauce Bold Italics" charset="1" panose="00000800000000000000"/>
      <p:regular r:id="rId17"/>
    </p:embeddedFont>
    <p:embeddedFont>
      <p:font typeface="Open Sans Bold" charset="1" panose="00000000000000000000"/>
      <p:regular r:id="rId18"/>
    </p:embeddedFont>
    <p:embeddedFont>
      <p:font typeface="Open Sans Bold Bold" charset="1" panose="00000000000000000000"/>
      <p:regular r:id="rId19"/>
    </p:embeddedFont>
    <p:embeddedFont>
      <p:font typeface="Open Sans Bold Italics" charset="1" panose="00000000000000000000"/>
      <p:regular r:id="rId20"/>
    </p:embeddedFont>
    <p:embeddedFont>
      <p:font typeface="Open Sans Bold Bold Italics" charset="1" panose="000000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32.png" Type="http://schemas.openxmlformats.org/officeDocument/2006/relationships/image"/><Relationship Id="rId2" Target="../media/image17.png" Type="http://schemas.openxmlformats.org/officeDocument/2006/relationships/image"/><Relationship Id="rId20" Target="../media/image33.svg" Type="http://schemas.openxmlformats.org/officeDocument/2006/relationships/image"/><Relationship Id="rId21" Target="../media/image34.png" Type="http://schemas.openxmlformats.org/officeDocument/2006/relationships/image"/><Relationship Id="rId22" Target="../media/image35.svg" Type="http://schemas.openxmlformats.org/officeDocument/2006/relationships/image"/><Relationship Id="rId23" Target="../media/image36.png" Type="http://schemas.openxmlformats.org/officeDocument/2006/relationships/image"/><Relationship Id="rId24" Target="../media/image37.svg" Type="http://schemas.openxmlformats.org/officeDocument/2006/relationships/image"/><Relationship Id="rId25" Target="../media/image38.png" Type="http://schemas.openxmlformats.org/officeDocument/2006/relationships/image"/><Relationship Id="rId26" Target="../media/image39.sv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jpe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2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13" Target="../media/image49.png" Type="http://schemas.openxmlformats.org/officeDocument/2006/relationships/image"/><Relationship Id="rId14" Target="../media/image50.svg" Type="http://schemas.openxmlformats.org/officeDocument/2006/relationships/image"/><Relationship Id="rId15" Target="../media/image51.png" Type="http://schemas.openxmlformats.org/officeDocument/2006/relationships/image"/><Relationship Id="rId16" Target="../media/image52.svg" Type="http://schemas.openxmlformats.org/officeDocument/2006/relationships/image"/><Relationship Id="rId17" Target="../media/image53.png" Type="http://schemas.openxmlformats.org/officeDocument/2006/relationships/image"/><Relationship Id="rId18" Target="../media/image54.svg" Type="http://schemas.openxmlformats.org/officeDocument/2006/relationships/image"/><Relationship Id="rId19" Target="../media/image55.png" Type="http://schemas.openxmlformats.org/officeDocument/2006/relationships/image"/><Relationship Id="rId2" Target="../media/image40.png" Type="http://schemas.openxmlformats.org/officeDocument/2006/relationships/image"/><Relationship Id="rId20" Target="../media/image56.svg" Type="http://schemas.openxmlformats.org/officeDocument/2006/relationships/image"/><Relationship Id="rId21" Target="../media/image57.png" Type="http://schemas.openxmlformats.org/officeDocument/2006/relationships/image"/><Relationship Id="rId22" Target="../media/image58.sv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 Id="rId6" Target="../media/image44.png" Type="http://schemas.openxmlformats.org/officeDocument/2006/relationships/image"/><Relationship Id="rId7" Target="../media/image45.svg" Type="http://schemas.openxmlformats.org/officeDocument/2006/relationships/image"/><Relationship Id="rId8" Target="../media/image46.jpeg" Type="http://schemas.openxmlformats.org/officeDocument/2006/relationships/image"/><Relationship Id="rId9"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jpeg" Type="http://schemas.openxmlformats.org/officeDocument/2006/relationships/image"/><Relationship Id="rId11" Target="../media/image66.png" Type="http://schemas.openxmlformats.org/officeDocument/2006/relationships/image"/><Relationship Id="rId12" Target="../media/image67.svg" Type="http://schemas.openxmlformats.org/officeDocument/2006/relationships/image"/><Relationship Id="rId2" Target="../media/image59.png" Type="http://schemas.openxmlformats.org/officeDocument/2006/relationships/image"/><Relationship Id="rId3" Target="../media/image6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jpeg" Type="http://schemas.openxmlformats.org/officeDocument/2006/relationships/image"/><Relationship Id="rId3" Target="../media/image69.png" Type="http://schemas.openxmlformats.org/officeDocument/2006/relationships/image"/><Relationship Id="rId4" Target="../media/image70.sv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1.svg" Type="http://schemas.openxmlformats.org/officeDocument/2006/relationships/image"/><Relationship Id="rId2" Target="../media/image73.png" Type="http://schemas.openxmlformats.org/officeDocument/2006/relationships/image"/><Relationship Id="rId3" Target="../media/image74.svg" Type="http://schemas.openxmlformats.org/officeDocument/2006/relationships/image"/><Relationship Id="rId4" Target="../media/image75.jpeg" Type="http://schemas.openxmlformats.org/officeDocument/2006/relationships/image"/><Relationship Id="rId5" Target="../media/image76.png" Type="http://schemas.openxmlformats.org/officeDocument/2006/relationships/image"/><Relationship Id="rId6" Target="../media/image77.svg" Type="http://schemas.openxmlformats.org/officeDocument/2006/relationships/image"/><Relationship Id="rId7" Target="../media/image78.png" Type="http://schemas.openxmlformats.org/officeDocument/2006/relationships/image"/><Relationship Id="rId8" Target="../media/image79.svg" Type="http://schemas.openxmlformats.org/officeDocument/2006/relationships/image"/><Relationship Id="rId9" Target="../media/image8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000" t="0" r="13000" b="0"/>
          <a:stretch>
            <a:fillRect/>
          </a:stretch>
        </p:blipFill>
        <p:spPr>
          <a:xfrm>
            <a:off x="0" y="0"/>
            <a:ext cx="18288000" cy="10287000"/>
          </a:xfrm>
          <a:prstGeom prst="rect">
            <a:avLst/>
          </a:prstGeom>
        </p:spPr>
      </p:pic>
      <p:sp>
        <p:nvSpPr>
          <p:cNvPr name="TextBox 3" id="3"/>
          <p:cNvSpPr txBox="true"/>
          <p:nvPr/>
        </p:nvSpPr>
        <p:spPr>
          <a:xfrm rot="0">
            <a:off x="6300750" y="7382180"/>
            <a:ext cx="10958550" cy="1235658"/>
          </a:xfrm>
          <a:prstGeom prst="rect">
            <a:avLst/>
          </a:prstGeom>
        </p:spPr>
        <p:txBody>
          <a:bodyPr anchor="t" rtlCol="false" tIns="0" lIns="0" bIns="0" rIns="0">
            <a:spAutoFit/>
          </a:bodyPr>
          <a:lstStyle/>
          <a:p>
            <a:pPr algn="r">
              <a:lnSpc>
                <a:spcPts val="9307"/>
              </a:lnSpc>
            </a:pPr>
            <a:r>
              <a:rPr lang="en-US" spc="124" sz="8863">
                <a:solidFill>
                  <a:srgbClr val="FFFFFF"/>
                </a:solidFill>
                <a:latin typeface="Open Sans Bold Bold"/>
              </a:rPr>
              <a:t>BANTUAN SOSIAL</a:t>
            </a:r>
          </a:p>
        </p:txBody>
      </p:sp>
      <p:sp>
        <p:nvSpPr>
          <p:cNvPr name="TextBox 4" id="4"/>
          <p:cNvSpPr txBox="true"/>
          <p:nvPr/>
        </p:nvSpPr>
        <p:spPr>
          <a:xfrm rot="0">
            <a:off x="8508869" y="6032222"/>
            <a:ext cx="8750431" cy="1235658"/>
          </a:xfrm>
          <a:prstGeom prst="rect">
            <a:avLst/>
          </a:prstGeom>
        </p:spPr>
        <p:txBody>
          <a:bodyPr anchor="t" rtlCol="false" tIns="0" lIns="0" bIns="0" rIns="0">
            <a:spAutoFit/>
          </a:bodyPr>
          <a:lstStyle/>
          <a:p>
            <a:pPr algn="r">
              <a:lnSpc>
                <a:spcPts val="9307"/>
              </a:lnSpc>
            </a:pPr>
            <a:r>
              <a:rPr lang="en-US" spc="124" sz="8863">
                <a:solidFill>
                  <a:srgbClr val="FFDE59"/>
                </a:solidFill>
                <a:latin typeface="Open Sans Bold Bold"/>
              </a:rPr>
              <a:t>DIGITALISASI</a:t>
            </a:r>
          </a:p>
        </p:txBody>
      </p:sp>
      <p:sp>
        <p:nvSpPr>
          <p:cNvPr name="TextBox 5" id="5"/>
          <p:cNvSpPr txBox="true"/>
          <p:nvPr/>
        </p:nvSpPr>
        <p:spPr>
          <a:xfrm rot="0">
            <a:off x="8508869" y="8885555"/>
            <a:ext cx="8750431" cy="763270"/>
          </a:xfrm>
          <a:prstGeom prst="rect">
            <a:avLst/>
          </a:prstGeom>
        </p:spPr>
        <p:txBody>
          <a:bodyPr anchor="t" rtlCol="false" tIns="0" lIns="0" bIns="0" rIns="0">
            <a:spAutoFit/>
          </a:bodyPr>
          <a:lstStyle/>
          <a:p>
            <a:pPr algn="r">
              <a:lnSpc>
                <a:spcPts val="3079"/>
              </a:lnSpc>
              <a:spcBef>
                <a:spcPct val="0"/>
              </a:spcBef>
            </a:pPr>
            <a:r>
              <a:rPr lang="en-US" spc="81" sz="2199">
                <a:solidFill>
                  <a:srgbClr val="FFFFFF"/>
                </a:solidFill>
                <a:latin typeface="Open Sans"/>
              </a:rPr>
              <a:t>MELALUI PENYEMPURNAAN MEKANISME PENYALURAN DAN PENGGUNAAN PLATFORM DIGITAL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3813214" y="7603451"/>
            <a:ext cx="7626427" cy="5367098"/>
          </a:xfrm>
          <a:prstGeom prst="rect">
            <a:avLst/>
          </a:prstGeom>
        </p:spPr>
      </p:pic>
      <p:grpSp>
        <p:nvGrpSpPr>
          <p:cNvPr name="Group 3" id="3"/>
          <p:cNvGrpSpPr/>
          <p:nvPr/>
        </p:nvGrpSpPr>
        <p:grpSpPr>
          <a:xfrm rot="0">
            <a:off x="1028700" y="1028700"/>
            <a:ext cx="6577107" cy="8229600"/>
            <a:chOff x="0" y="0"/>
            <a:chExt cx="8769475" cy="10972800"/>
          </a:xfrm>
        </p:grpSpPr>
        <p:pic>
          <p:nvPicPr>
            <p:cNvPr name="Picture 4" id="4"/>
            <p:cNvPicPr>
              <a:picLocks noChangeAspect="true"/>
            </p:cNvPicPr>
            <p:nvPr/>
          </p:nvPicPr>
          <p:blipFill>
            <a:blip r:embed="rId4"/>
            <a:srcRect l="25524" t="0" r="25524" b="0"/>
            <a:stretch>
              <a:fillRect/>
            </a:stretch>
          </p:blipFill>
          <p:spPr>
            <a:xfrm>
              <a:off x="0" y="0"/>
              <a:ext cx="8769475" cy="10972800"/>
            </a:xfrm>
            <a:prstGeom prst="rect">
              <a:avLst/>
            </a:prstGeom>
          </p:spPr>
        </p:pic>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259300" y="314325"/>
            <a:ext cx="714375" cy="714375"/>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800000">
            <a:off x="17407575" y="497593"/>
            <a:ext cx="417825" cy="347839"/>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5400000">
            <a:off x="5441470" y="-511651"/>
            <a:ext cx="4417843" cy="2556827"/>
          </a:xfrm>
          <a:prstGeom prst="rect">
            <a:avLst/>
          </a:prstGeom>
        </p:spPr>
      </p:pic>
      <p:sp>
        <p:nvSpPr>
          <p:cNvPr name="TextBox 8" id="8"/>
          <p:cNvSpPr txBox="true"/>
          <p:nvPr/>
        </p:nvSpPr>
        <p:spPr>
          <a:xfrm rot="0">
            <a:off x="8338240" y="1104900"/>
            <a:ext cx="7673020" cy="2259330"/>
          </a:xfrm>
          <a:prstGeom prst="rect">
            <a:avLst/>
          </a:prstGeom>
        </p:spPr>
        <p:txBody>
          <a:bodyPr anchor="t" rtlCol="false" tIns="0" lIns="0" bIns="0" rIns="0">
            <a:spAutoFit/>
          </a:bodyPr>
          <a:lstStyle/>
          <a:p>
            <a:pPr>
              <a:lnSpc>
                <a:spcPts val="5880"/>
              </a:lnSpc>
            </a:pPr>
            <a:r>
              <a:rPr lang="en-US" sz="5600">
                <a:solidFill>
                  <a:srgbClr val="000000"/>
                </a:solidFill>
                <a:latin typeface="Open Sans Bold Bold"/>
              </a:rPr>
              <a:t>TEKNOLOGI KEUANGAN YANG BERKEMBANG PESAT</a:t>
            </a:r>
          </a:p>
        </p:txBody>
      </p:sp>
      <p:sp>
        <p:nvSpPr>
          <p:cNvPr name="TextBox 9" id="9"/>
          <p:cNvSpPr txBox="true"/>
          <p:nvPr/>
        </p:nvSpPr>
        <p:spPr>
          <a:xfrm rot="0">
            <a:off x="8338240" y="5481588"/>
            <a:ext cx="8331681" cy="3863975"/>
          </a:xfrm>
          <a:prstGeom prst="rect">
            <a:avLst/>
          </a:prstGeom>
        </p:spPr>
        <p:txBody>
          <a:bodyPr anchor="t" rtlCol="false" tIns="0" lIns="0" bIns="0" rIns="0">
            <a:spAutoFit/>
          </a:bodyPr>
          <a:lstStyle/>
          <a:p>
            <a:pPr>
              <a:lnSpc>
                <a:spcPts val="2799"/>
              </a:lnSpc>
            </a:pPr>
            <a:r>
              <a:rPr lang="en-US" spc="185" sz="1999">
                <a:solidFill>
                  <a:srgbClr val="000000"/>
                </a:solidFill>
                <a:latin typeface="Open Sauce"/>
              </a:rPr>
              <a:t>Digitalisasi penyaluran bantuan sosial merupakan modernisasi penyaluran bantuan sosial melalui kanal digital platform untuk mewujudkan penyaluran bantuan sosial yang lebih efisien, tepat sasaran, tepat jumlah, tepat waktu, tepat kualitas, dan tepat administrasi. </a:t>
            </a:r>
          </a:p>
          <a:p>
            <a:pPr>
              <a:lnSpc>
                <a:spcPts val="2799"/>
              </a:lnSpc>
            </a:pPr>
          </a:p>
          <a:p>
            <a:pPr>
              <a:lnSpc>
                <a:spcPts val="2799"/>
              </a:lnSpc>
              <a:spcBef>
                <a:spcPct val="0"/>
              </a:spcBef>
            </a:pPr>
            <a:r>
              <a:rPr lang="en-US" spc="185" sz="1999">
                <a:solidFill>
                  <a:srgbClr val="000000"/>
                </a:solidFill>
                <a:latin typeface="Open Sauce"/>
              </a:rPr>
              <a:t>Kanal digital platform dengan memanfaatan teknologi QRIS dan </a:t>
            </a:r>
            <a:r>
              <a:rPr lang="en-US" spc="185" sz="1999">
                <a:solidFill>
                  <a:srgbClr val="000000"/>
                </a:solidFill>
                <a:latin typeface="Open Sauce Italics"/>
              </a:rPr>
              <a:t>biometric </a:t>
            </a:r>
            <a:r>
              <a:rPr lang="en-US" spc="185" sz="1999">
                <a:solidFill>
                  <a:srgbClr val="000000"/>
                </a:solidFill>
                <a:latin typeface="Open Sauce"/>
              </a:rPr>
              <a:t>yang terintegrasi dengan data NIK dalam penyaluran bantuan sosial, dapat memperluas cakupan penerima bantuan sosial dan opsi saluran pembayaran kepada penerima.</a:t>
            </a:r>
          </a:p>
        </p:txBody>
      </p:sp>
      <p:sp>
        <p:nvSpPr>
          <p:cNvPr name="TextBox 10" id="10"/>
          <p:cNvSpPr txBox="true"/>
          <p:nvPr/>
        </p:nvSpPr>
        <p:spPr>
          <a:xfrm rot="0">
            <a:off x="8338240" y="4593571"/>
            <a:ext cx="8141181" cy="396240"/>
          </a:xfrm>
          <a:prstGeom prst="rect">
            <a:avLst/>
          </a:prstGeom>
        </p:spPr>
        <p:txBody>
          <a:bodyPr anchor="t" rtlCol="false" tIns="0" lIns="0" bIns="0" rIns="0">
            <a:spAutoFit/>
          </a:bodyPr>
          <a:lstStyle/>
          <a:p>
            <a:pPr>
              <a:lnSpc>
                <a:spcPts val="3360"/>
              </a:lnSpc>
            </a:pPr>
            <a:r>
              <a:rPr lang="en-US" sz="2400">
                <a:solidFill>
                  <a:srgbClr val="004AAD"/>
                </a:solidFill>
                <a:latin typeface="Open Sans Bold"/>
              </a:rPr>
              <a:t>Mendorong modernisasi penyaluran bantuan sosial</a:t>
            </a:r>
          </a:p>
        </p:txBody>
      </p:sp>
      <p:pic>
        <p:nvPicPr>
          <p:cNvPr name="Picture 11" id="11"/>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6011260" y="9669085"/>
            <a:ext cx="260644" cy="260644"/>
          </a:xfrm>
          <a:prstGeom prst="rect">
            <a:avLst/>
          </a:prstGeom>
        </p:spPr>
      </p:pic>
      <p:pic>
        <p:nvPicPr>
          <p:cNvPr name="Picture 12" id="12"/>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062696" y="9669085"/>
            <a:ext cx="260644" cy="260644"/>
          </a:xfrm>
          <a:prstGeom prst="rect">
            <a:avLst/>
          </a:prstGeom>
        </p:spPr>
      </p:pic>
      <p:pic>
        <p:nvPicPr>
          <p:cNvPr name="Picture 13" id="13"/>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7564756" y="9669085"/>
            <a:ext cx="260644" cy="260644"/>
          </a:xfrm>
          <a:prstGeom prst="rect">
            <a:avLst/>
          </a:prstGeom>
        </p:spPr>
      </p:pic>
      <p:pic>
        <p:nvPicPr>
          <p:cNvPr name="Picture 14" id="14"/>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6540414" y="9669085"/>
            <a:ext cx="265625" cy="260644"/>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4521098" y="1979996"/>
            <a:ext cx="10723741" cy="6327007"/>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1900226" y="3205322"/>
            <a:ext cx="4208100" cy="4208100"/>
          </a:xfrm>
          <a:prstGeom prst="rect">
            <a:avLst/>
          </a:prstGeom>
        </p:spPr>
      </p:pic>
      <p:grpSp>
        <p:nvGrpSpPr>
          <p:cNvPr name="Group 4" id="4"/>
          <p:cNvGrpSpPr/>
          <p:nvPr/>
        </p:nvGrpSpPr>
        <p:grpSpPr>
          <a:xfrm rot="2700000">
            <a:off x="2080512" y="3380361"/>
            <a:ext cx="3847529" cy="3858022"/>
            <a:chOff x="0" y="0"/>
            <a:chExt cx="5130039" cy="5144030"/>
          </a:xfrm>
        </p:grpSpPr>
        <p:pic>
          <p:nvPicPr>
            <p:cNvPr name="Picture 5" id="5"/>
            <p:cNvPicPr>
              <a:picLocks noChangeAspect="true"/>
            </p:cNvPicPr>
            <p:nvPr/>
          </p:nvPicPr>
          <p:blipFill>
            <a:blip r:embed="rId6"/>
            <a:srcRect l="21951" t="0" r="21951" b="0"/>
            <a:stretch>
              <a:fillRect/>
            </a:stretch>
          </p:blipFill>
          <p:spPr>
            <a:xfrm>
              <a:off x="0" y="0"/>
              <a:ext cx="5130039" cy="5144030"/>
            </a:xfrm>
            <a:prstGeom prst="rect">
              <a:avLst/>
            </a:prstGeom>
          </p:spPr>
        </p:pic>
      </p:grpSp>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7259300" y="314325"/>
            <a:ext cx="714375" cy="714375"/>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6979852" y="2448353"/>
            <a:ext cx="614147" cy="548127"/>
          </a:xfrm>
          <a:prstGeom prst="rect">
            <a:avLst/>
          </a:prstGeom>
        </p:spPr>
      </p:pic>
      <p:pic>
        <p:nvPicPr>
          <p:cNvPr name="Picture 8" id="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2842078" y="2448353"/>
            <a:ext cx="639215" cy="548127"/>
          </a:xfrm>
          <a:prstGeom prst="rect">
            <a:avLst/>
          </a:prstGeom>
        </p:spPr>
      </p:pic>
      <p:pic>
        <p:nvPicPr>
          <p:cNvPr name="Picture 9" id="9"/>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8024122" y="712090"/>
            <a:ext cx="5617945" cy="478566"/>
          </a:xfrm>
          <a:prstGeom prst="rect">
            <a:avLst/>
          </a:prstGeom>
        </p:spPr>
      </p:pic>
      <p:pic>
        <p:nvPicPr>
          <p:cNvPr name="Picture 10" id="10"/>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17407575" y="497593"/>
            <a:ext cx="417825" cy="347839"/>
          </a:xfrm>
          <a:prstGeom prst="rect">
            <a:avLst/>
          </a:prstGeom>
        </p:spPr>
      </p:pic>
      <p:pic>
        <p:nvPicPr>
          <p:cNvPr name="Picture 11" id="11"/>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6979852" y="7953863"/>
            <a:ext cx="551675" cy="618123"/>
          </a:xfrm>
          <a:prstGeom prst="rect">
            <a:avLst/>
          </a:prstGeom>
        </p:spPr>
      </p:pic>
      <p:sp>
        <p:nvSpPr>
          <p:cNvPr name="TextBox 12" id="12"/>
          <p:cNvSpPr txBox="true"/>
          <p:nvPr/>
        </p:nvSpPr>
        <p:spPr>
          <a:xfrm rot="0">
            <a:off x="12842078" y="3490973"/>
            <a:ext cx="4722678" cy="1151890"/>
          </a:xfrm>
          <a:prstGeom prst="rect">
            <a:avLst/>
          </a:prstGeom>
        </p:spPr>
        <p:txBody>
          <a:bodyPr anchor="t" rtlCol="false" tIns="0" lIns="0" bIns="0" rIns="0">
            <a:spAutoFit/>
          </a:bodyPr>
          <a:lstStyle/>
          <a:p>
            <a:pPr>
              <a:lnSpc>
                <a:spcPts val="3080"/>
              </a:lnSpc>
            </a:pPr>
            <a:r>
              <a:rPr lang="en-US" sz="2000">
                <a:solidFill>
                  <a:srgbClr val="000000"/>
                </a:solidFill>
                <a:latin typeface="Open Sauce Italics"/>
              </a:rPr>
              <a:t>Time and cost saving</a:t>
            </a:r>
            <a:r>
              <a:rPr lang="en-US" sz="2000">
                <a:solidFill>
                  <a:srgbClr val="000000"/>
                </a:solidFill>
                <a:latin typeface="Open Sauce"/>
              </a:rPr>
              <a:t> melalui simplifikasi proses bisnis terkait administrasi penyaluran bansos</a:t>
            </a:r>
          </a:p>
        </p:txBody>
      </p:sp>
      <p:sp>
        <p:nvSpPr>
          <p:cNvPr name="TextBox 13" id="13"/>
          <p:cNvSpPr txBox="true"/>
          <p:nvPr/>
        </p:nvSpPr>
        <p:spPr>
          <a:xfrm rot="0">
            <a:off x="6979852" y="3490973"/>
            <a:ext cx="5372414" cy="1542415"/>
          </a:xfrm>
          <a:prstGeom prst="rect">
            <a:avLst/>
          </a:prstGeom>
        </p:spPr>
        <p:txBody>
          <a:bodyPr anchor="t" rtlCol="false" tIns="0" lIns="0" bIns="0" rIns="0">
            <a:spAutoFit/>
          </a:bodyPr>
          <a:lstStyle/>
          <a:p>
            <a:pPr>
              <a:lnSpc>
                <a:spcPts val="3080"/>
              </a:lnSpc>
            </a:pPr>
            <a:r>
              <a:rPr lang="en-US" sz="2000">
                <a:solidFill>
                  <a:srgbClr val="000000"/>
                </a:solidFill>
                <a:latin typeface="Open Sauce"/>
              </a:rPr>
              <a:t>Penyaluran bantuan sosial yang lebih efisien, tepat sasaran, tepat jumlah, tepat waktu, tepat kualitas, dan tepat administrasi</a:t>
            </a:r>
          </a:p>
        </p:txBody>
      </p:sp>
      <p:sp>
        <p:nvSpPr>
          <p:cNvPr name="TextBox 14" id="14"/>
          <p:cNvSpPr txBox="true"/>
          <p:nvPr/>
        </p:nvSpPr>
        <p:spPr>
          <a:xfrm rot="0">
            <a:off x="6979852" y="8981433"/>
            <a:ext cx="9664969" cy="761365"/>
          </a:xfrm>
          <a:prstGeom prst="rect">
            <a:avLst/>
          </a:prstGeom>
        </p:spPr>
        <p:txBody>
          <a:bodyPr anchor="t" rtlCol="false" tIns="0" lIns="0" bIns="0" rIns="0">
            <a:spAutoFit/>
          </a:bodyPr>
          <a:lstStyle/>
          <a:p>
            <a:pPr>
              <a:lnSpc>
                <a:spcPts val="3080"/>
              </a:lnSpc>
            </a:pPr>
            <a:r>
              <a:rPr lang="en-US" sz="2000">
                <a:solidFill>
                  <a:srgbClr val="000000"/>
                </a:solidFill>
                <a:latin typeface="Open Sauce"/>
              </a:rPr>
              <a:t>Memperluas cakupan penerima bantuan sosial dan menambah opsi saluran pembayaran kepada penerima</a:t>
            </a:r>
          </a:p>
        </p:txBody>
      </p:sp>
      <p:sp>
        <p:nvSpPr>
          <p:cNvPr name="TextBox 15" id="15"/>
          <p:cNvSpPr txBox="true"/>
          <p:nvPr/>
        </p:nvSpPr>
        <p:spPr>
          <a:xfrm rot="0">
            <a:off x="7409974" y="361950"/>
            <a:ext cx="8220843" cy="1573657"/>
          </a:xfrm>
          <a:prstGeom prst="rect">
            <a:avLst/>
          </a:prstGeom>
        </p:spPr>
        <p:txBody>
          <a:bodyPr anchor="t" rtlCol="false" tIns="0" lIns="0" bIns="0" rIns="0">
            <a:spAutoFit/>
          </a:bodyPr>
          <a:lstStyle/>
          <a:p>
            <a:pPr>
              <a:lnSpc>
                <a:spcPts val="6104"/>
              </a:lnSpc>
            </a:pPr>
            <a:r>
              <a:rPr lang="en-US" sz="5600">
                <a:solidFill>
                  <a:srgbClr val="000000"/>
                </a:solidFill>
                <a:latin typeface="Open Sans Bold Bold"/>
              </a:rPr>
              <a:t>TUJUAN DIGITALISASI BANSOS</a:t>
            </a:r>
          </a:p>
        </p:txBody>
      </p:sp>
      <p:sp>
        <p:nvSpPr>
          <p:cNvPr name="TextBox 16" id="16"/>
          <p:cNvSpPr txBox="true"/>
          <p:nvPr/>
        </p:nvSpPr>
        <p:spPr>
          <a:xfrm rot="0">
            <a:off x="13824806" y="2295696"/>
            <a:ext cx="2918609" cy="815340"/>
          </a:xfrm>
          <a:prstGeom prst="rect">
            <a:avLst/>
          </a:prstGeom>
        </p:spPr>
        <p:txBody>
          <a:bodyPr anchor="t" rtlCol="false" tIns="0" lIns="0" bIns="0" rIns="0">
            <a:spAutoFit/>
          </a:bodyPr>
          <a:lstStyle/>
          <a:p>
            <a:pPr>
              <a:lnSpc>
                <a:spcPts val="3360"/>
              </a:lnSpc>
            </a:pPr>
            <a:r>
              <a:rPr lang="en-US" sz="2400">
                <a:solidFill>
                  <a:srgbClr val="004AAD"/>
                </a:solidFill>
                <a:latin typeface="Open Sans Bold"/>
              </a:rPr>
              <a:t>Penghematan waktu dan biaya</a:t>
            </a:r>
          </a:p>
        </p:txBody>
      </p:sp>
      <p:sp>
        <p:nvSpPr>
          <p:cNvPr name="TextBox 17" id="17"/>
          <p:cNvSpPr txBox="true"/>
          <p:nvPr/>
        </p:nvSpPr>
        <p:spPr>
          <a:xfrm rot="0">
            <a:off x="7962579" y="2295696"/>
            <a:ext cx="3294541" cy="815340"/>
          </a:xfrm>
          <a:prstGeom prst="rect">
            <a:avLst/>
          </a:prstGeom>
        </p:spPr>
        <p:txBody>
          <a:bodyPr anchor="t" rtlCol="false" tIns="0" lIns="0" bIns="0" rIns="0">
            <a:spAutoFit/>
          </a:bodyPr>
          <a:lstStyle/>
          <a:p>
            <a:pPr>
              <a:lnSpc>
                <a:spcPts val="3360"/>
              </a:lnSpc>
            </a:pPr>
            <a:r>
              <a:rPr lang="en-US" sz="2400">
                <a:solidFill>
                  <a:srgbClr val="004AAD"/>
                </a:solidFill>
                <a:latin typeface="Open Sans Bold"/>
              </a:rPr>
              <a:t>Prinsip 6T penyaluran bansos</a:t>
            </a:r>
          </a:p>
        </p:txBody>
      </p:sp>
      <p:sp>
        <p:nvSpPr>
          <p:cNvPr name="TextBox 18" id="18"/>
          <p:cNvSpPr txBox="true"/>
          <p:nvPr/>
        </p:nvSpPr>
        <p:spPr>
          <a:xfrm rot="0">
            <a:off x="7962579" y="7845730"/>
            <a:ext cx="4431406" cy="815340"/>
          </a:xfrm>
          <a:prstGeom prst="rect">
            <a:avLst/>
          </a:prstGeom>
        </p:spPr>
        <p:txBody>
          <a:bodyPr anchor="t" rtlCol="false" tIns="0" lIns="0" bIns="0" rIns="0">
            <a:spAutoFit/>
          </a:bodyPr>
          <a:lstStyle/>
          <a:p>
            <a:pPr>
              <a:lnSpc>
                <a:spcPts val="3360"/>
              </a:lnSpc>
            </a:pPr>
            <a:r>
              <a:rPr lang="en-US" sz="2400">
                <a:solidFill>
                  <a:srgbClr val="004AAD"/>
                </a:solidFill>
                <a:latin typeface="Open Sans Bold"/>
              </a:rPr>
              <a:t>Perluasan jangkauan dan pilihan</a:t>
            </a:r>
          </a:p>
        </p:txBody>
      </p:sp>
      <p:pic>
        <p:nvPicPr>
          <p:cNvPr name="Picture 19" id="19"/>
          <p:cNvPicPr>
            <a:picLocks noChangeAspect="true"/>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0" t="0" r="0" b="0"/>
          <a:stretch>
            <a:fillRect/>
          </a:stretch>
        </p:blipFill>
        <p:spPr>
          <a:xfrm flipH="false" flipV="false" rot="0">
            <a:off x="17564756" y="9612476"/>
            <a:ext cx="260644" cy="260644"/>
          </a:xfrm>
          <a:prstGeom prst="rect">
            <a:avLst/>
          </a:prstGeom>
        </p:spPr>
      </p:pic>
      <p:pic>
        <p:nvPicPr>
          <p:cNvPr name="Picture 20" id="20"/>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16540414" y="9612476"/>
            <a:ext cx="260644" cy="260644"/>
          </a:xfrm>
          <a:prstGeom prst="rect">
            <a:avLst/>
          </a:prstGeom>
        </p:spPr>
      </p:pic>
      <p:pic>
        <p:nvPicPr>
          <p:cNvPr name="Picture 21" id="21"/>
          <p:cNvPicPr>
            <a:picLocks noChangeAspect="true"/>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l="0" t="0" r="0" b="0"/>
          <a:stretch>
            <a:fillRect/>
          </a:stretch>
        </p:blipFill>
        <p:spPr>
          <a:xfrm flipH="false" flipV="false" rot="0">
            <a:off x="17062696" y="9612476"/>
            <a:ext cx="265625" cy="260644"/>
          </a:xfrm>
          <a:prstGeom prst="rect">
            <a:avLst/>
          </a:prstGeom>
        </p:spPr>
      </p:pic>
      <p:pic>
        <p:nvPicPr>
          <p:cNvPr name="Picture 22" id="22"/>
          <p:cNvPicPr>
            <a:picLocks noChangeAspect="true"/>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0" t="0" r="0" b="0"/>
          <a:stretch>
            <a:fillRect/>
          </a:stretch>
        </p:blipFill>
        <p:spPr>
          <a:xfrm flipH="false" flipV="false" rot="0">
            <a:off x="16011260" y="9612476"/>
            <a:ext cx="260644" cy="260644"/>
          </a:xfrm>
          <a:prstGeom prst="rect">
            <a:avLst/>
          </a:prstGeom>
        </p:spPr>
      </p:pic>
      <p:pic>
        <p:nvPicPr>
          <p:cNvPr name="Picture 23" id="23"/>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7005366" y="5630136"/>
            <a:ext cx="614147" cy="548127"/>
          </a:xfrm>
          <a:prstGeom prst="rect">
            <a:avLst/>
          </a:prstGeom>
        </p:spPr>
      </p:pic>
      <p:pic>
        <p:nvPicPr>
          <p:cNvPr name="Picture 24" id="24"/>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2842078" y="5515579"/>
            <a:ext cx="639215" cy="548127"/>
          </a:xfrm>
          <a:prstGeom prst="rect">
            <a:avLst/>
          </a:prstGeom>
        </p:spPr>
      </p:pic>
      <p:sp>
        <p:nvSpPr>
          <p:cNvPr name="TextBox 25" id="25"/>
          <p:cNvSpPr txBox="true"/>
          <p:nvPr/>
        </p:nvSpPr>
        <p:spPr>
          <a:xfrm rot="0">
            <a:off x="12842078" y="6341415"/>
            <a:ext cx="4722678" cy="1151890"/>
          </a:xfrm>
          <a:prstGeom prst="rect">
            <a:avLst/>
          </a:prstGeom>
        </p:spPr>
        <p:txBody>
          <a:bodyPr anchor="t" rtlCol="false" tIns="0" lIns="0" bIns="0" rIns="0">
            <a:spAutoFit/>
          </a:bodyPr>
          <a:lstStyle/>
          <a:p>
            <a:pPr>
              <a:lnSpc>
                <a:spcPts val="3080"/>
              </a:lnSpc>
            </a:pPr>
            <a:r>
              <a:rPr lang="en-US" sz="2000">
                <a:solidFill>
                  <a:srgbClr val="000000"/>
                </a:solidFill>
                <a:latin typeface="Open Sauce"/>
              </a:rPr>
              <a:t>Meningkatkan kualitas pelayanan Satker pengelola bantuan sosial kepada masyarakat</a:t>
            </a:r>
          </a:p>
        </p:txBody>
      </p:sp>
      <p:sp>
        <p:nvSpPr>
          <p:cNvPr name="TextBox 26" id="26"/>
          <p:cNvSpPr txBox="true"/>
          <p:nvPr/>
        </p:nvSpPr>
        <p:spPr>
          <a:xfrm rot="0">
            <a:off x="6979852" y="6341415"/>
            <a:ext cx="5372414" cy="1151890"/>
          </a:xfrm>
          <a:prstGeom prst="rect">
            <a:avLst/>
          </a:prstGeom>
        </p:spPr>
        <p:txBody>
          <a:bodyPr anchor="t" rtlCol="false" tIns="0" lIns="0" bIns="0" rIns="0">
            <a:spAutoFit/>
          </a:bodyPr>
          <a:lstStyle/>
          <a:p>
            <a:pPr>
              <a:lnSpc>
                <a:spcPts val="3080"/>
              </a:lnSpc>
            </a:pPr>
            <a:r>
              <a:rPr lang="en-US" sz="2000">
                <a:solidFill>
                  <a:srgbClr val="000000"/>
                </a:solidFill>
                <a:latin typeface="Open Sauce"/>
              </a:rPr>
              <a:t>Meningkatkan efisiensi penyaluran bantuan sosial tanpa mengurangi sisi akuntabilitas penyaluran bantuan sosial</a:t>
            </a:r>
          </a:p>
        </p:txBody>
      </p:sp>
      <p:sp>
        <p:nvSpPr>
          <p:cNvPr name="TextBox 27" id="27"/>
          <p:cNvSpPr txBox="true"/>
          <p:nvPr/>
        </p:nvSpPr>
        <p:spPr>
          <a:xfrm rot="0">
            <a:off x="13824806" y="5362923"/>
            <a:ext cx="2918609" cy="815340"/>
          </a:xfrm>
          <a:prstGeom prst="rect">
            <a:avLst/>
          </a:prstGeom>
        </p:spPr>
        <p:txBody>
          <a:bodyPr anchor="t" rtlCol="false" tIns="0" lIns="0" bIns="0" rIns="0">
            <a:spAutoFit/>
          </a:bodyPr>
          <a:lstStyle/>
          <a:p>
            <a:pPr>
              <a:lnSpc>
                <a:spcPts val="3360"/>
              </a:lnSpc>
            </a:pPr>
            <a:r>
              <a:rPr lang="en-US" sz="2400">
                <a:solidFill>
                  <a:srgbClr val="004AAD"/>
                </a:solidFill>
                <a:latin typeface="Open Sans Bold"/>
              </a:rPr>
              <a:t>Peningkatan kualitas layanan</a:t>
            </a:r>
          </a:p>
        </p:txBody>
      </p:sp>
      <p:sp>
        <p:nvSpPr>
          <p:cNvPr name="TextBox 28" id="28"/>
          <p:cNvSpPr txBox="true"/>
          <p:nvPr/>
        </p:nvSpPr>
        <p:spPr>
          <a:xfrm rot="0">
            <a:off x="7988093" y="5477479"/>
            <a:ext cx="3294541" cy="396240"/>
          </a:xfrm>
          <a:prstGeom prst="rect">
            <a:avLst/>
          </a:prstGeom>
        </p:spPr>
        <p:txBody>
          <a:bodyPr anchor="t" rtlCol="false" tIns="0" lIns="0" bIns="0" rIns="0">
            <a:spAutoFit/>
          </a:bodyPr>
          <a:lstStyle/>
          <a:p>
            <a:pPr>
              <a:lnSpc>
                <a:spcPts val="3360"/>
              </a:lnSpc>
            </a:pPr>
            <a:r>
              <a:rPr lang="en-US" sz="2400">
                <a:solidFill>
                  <a:srgbClr val="004AAD"/>
                </a:solidFill>
                <a:latin typeface="Open Sans Bold"/>
              </a:rPr>
              <a:t>Peningkatan efisiensi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6951753" y="9565847"/>
            <a:ext cx="4033397" cy="341830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837578" y="3476470"/>
            <a:ext cx="4208100" cy="42081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297411" y="-1211968"/>
            <a:ext cx="3039808" cy="4114800"/>
          </a:xfrm>
          <a:prstGeom prst="rect">
            <a:avLst/>
          </a:prstGeom>
        </p:spPr>
      </p:pic>
      <p:pic>
        <p:nvPicPr>
          <p:cNvPr name="Picture 5" id="5"/>
          <p:cNvPicPr>
            <a:picLocks noChangeAspect="true"/>
          </p:cNvPicPr>
          <p:nvPr/>
        </p:nvPicPr>
        <p:blipFill>
          <a:blip r:embed="rId8"/>
          <a:srcRect l="12035" t="0" r="12035" b="0"/>
          <a:stretch>
            <a:fillRect/>
          </a:stretch>
        </p:blipFill>
        <p:spPr>
          <a:xfrm flipH="false" flipV="false" rot="0">
            <a:off x="266472" y="1028700"/>
            <a:ext cx="8056049" cy="5968139"/>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7259300" y="314325"/>
            <a:ext cx="714375" cy="714375"/>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5400000">
            <a:off x="17442568" y="462600"/>
            <a:ext cx="347839" cy="417825"/>
          </a:xfrm>
          <a:prstGeom prst="rect">
            <a:avLst/>
          </a:prstGeom>
        </p:spPr>
      </p:pic>
      <p:pic>
        <p:nvPicPr>
          <p:cNvPr name="Picture 8" id="8"/>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9767809" y="1109824"/>
            <a:ext cx="444768" cy="667569"/>
          </a:xfrm>
          <a:prstGeom prst="rect">
            <a:avLst/>
          </a:prstGeom>
        </p:spPr>
      </p:pic>
      <p:pic>
        <p:nvPicPr>
          <p:cNvPr name="Picture 9" id="9"/>
          <p:cNvPicPr>
            <a:picLocks noChangeAspect="true"/>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0" t="0" r="0" b="0"/>
          <a:stretch>
            <a:fillRect/>
          </a:stretch>
        </p:blipFill>
        <p:spPr>
          <a:xfrm flipH="false" flipV="false" rot="0">
            <a:off x="9767809" y="3142685"/>
            <a:ext cx="548241" cy="667569"/>
          </a:xfrm>
          <a:prstGeom prst="rect">
            <a:avLst/>
          </a:prstGeom>
        </p:spPr>
      </p:pic>
      <p:pic>
        <p:nvPicPr>
          <p:cNvPr name="Picture 10" id="10"/>
          <p:cNvPicPr>
            <a:picLocks noChangeAspect="true"/>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0" t="0" r="0" b="0"/>
          <a:stretch>
            <a:fillRect/>
          </a:stretch>
        </p:blipFill>
        <p:spPr>
          <a:xfrm flipH="false" flipV="false" rot="0">
            <a:off x="9743609" y="5310075"/>
            <a:ext cx="572441" cy="667569"/>
          </a:xfrm>
          <a:prstGeom prst="rect">
            <a:avLst/>
          </a:prstGeom>
        </p:spPr>
      </p:pic>
      <p:pic>
        <p:nvPicPr>
          <p:cNvPr name="Picture 11" id="11"/>
          <p:cNvPicPr>
            <a:picLocks noChangeAspect="true"/>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0" t="0" r="0" b="0"/>
          <a:stretch>
            <a:fillRect/>
          </a:stretch>
        </p:blipFill>
        <p:spPr>
          <a:xfrm flipH="false" flipV="false" rot="0">
            <a:off x="9736099" y="7460566"/>
            <a:ext cx="476478" cy="667569"/>
          </a:xfrm>
          <a:prstGeom prst="rect">
            <a:avLst/>
          </a:prstGeom>
        </p:spPr>
      </p:pic>
      <p:pic>
        <p:nvPicPr>
          <p:cNvPr name="Picture 12" id="12"/>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4729660"/>
            <a:ext cx="449044" cy="282898"/>
          </a:xfrm>
          <a:prstGeom prst="rect">
            <a:avLst/>
          </a:prstGeom>
        </p:spPr>
      </p:pic>
      <p:pic>
        <p:nvPicPr>
          <p:cNvPr name="Picture 13" id="13"/>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6713941"/>
            <a:ext cx="449044" cy="282898"/>
          </a:xfrm>
          <a:prstGeom prst="rect">
            <a:avLst/>
          </a:prstGeom>
        </p:spPr>
      </p:pic>
      <p:pic>
        <p:nvPicPr>
          <p:cNvPr name="Picture 14" id="14"/>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6431044"/>
            <a:ext cx="449044" cy="282898"/>
          </a:xfrm>
          <a:prstGeom prst="rect">
            <a:avLst/>
          </a:prstGeom>
        </p:spPr>
      </p:pic>
      <p:pic>
        <p:nvPicPr>
          <p:cNvPr name="Picture 15" id="15"/>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6148146"/>
            <a:ext cx="449044" cy="282898"/>
          </a:xfrm>
          <a:prstGeom prst="rect">
            <a:avLst/>
          </a:prstGeom>
        </p:spPr>
      </p:pic>
      <p:pic>
        <p:nvPicPr>
          <p:cNvPr name="Picture 16" id="16"/>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5865248"/>
            <a:ext cx="449044" cy="282898"/>
          </a:xfrm>
          <a:prstGeom prst="rect">
            <a:avLst/>
          </a:prstGeom>
        </p:spPr>
      </p:pic>
      <p:pic>
        <p:nvPicPr>
          <p:cNvPr name="Picture 17" id="17"/>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5578353"/>
            <a:ext cx="449044" cy="282898"/>
          </a:xfrm>
          <a:prstGeom prst="rect">
            <a:avLst/>
          </a:prstGeom>
        </p:spPr>
      </p:pic>
      <p:pic>
        <p:nvPicPr>
          <p:cNvPr name="Picture 18" id="18"/>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5295456"/>
            <a:ext cx="449044" cy="282898"/>
          </a:xfrm>
          <a:prstGeom prst="rect">
            <a:avLst/>
          </a:prstGeom>
        </p:spPr>
      </p:pic>
      <p:pic>
        <p:nvPicPr>
          <p:cNvPr name="Picture 19" id="19"/>
          <p:cNvPicPr>
            <a:picLocks noChangeAspect="true"/>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0" t="0" r="0" b="0"/>
          <a:stretch>
            <a:fillRect/>
          </a:stretch>
        </p:blipFill>
        <p:spPr>
          <a:xfrm flipH="false" flipV="false" rot="0">
            <a:off x="9112698" y="5012558"/>
            <a:ext cx="449044" cy="282898"/>
          </a:xfrm>
          <a:prstGeom prst="rect">
            <a:avLst/>
          </a:prstGeom>
        </p:spPr>
      </p:pic>
      <p:sp>
        <p:nvSpPr>
          <p:cNvPr name="TextBox 20" id="20"/>
          <p:cNvSpPr txBox="true"/>
          <p:nvPr/>
        </p:nvSpPr>
        <p:spPr>
          <a:xfrm rot="0">
            <a:off x="1028700" y="7260541"/>
            <a:ext cx="5794355" cy="859663"/>
          </a:xfrm>
          <a:prstGeom prst="rect">
            <a:avLst/>
          </a:prstGeom>
        </p:spPr>
        <p:txBody>
          <a:bodyPr anchor="t" rtlCol="false" tIns="0" lIns="0" bIns="0" rIns="0">
            <a:spAutoFit/>
          </a:bodyPr>
          <a:lstStyle/>
          <a:p>
            <a:pPr>
              <a:lnSpc>
                <a:spcPts val="6776"/>
              </a:lnSpc>
            </a:pPr>
            <a:r>
              <a:rPr lang="en-US" sz="5600">
                <a:solidFill>
                  <a:srgbClr val="000000"/>
                </a:solidFill>
                <a:latin typeface="Open Sans Bold Bold"/>
              </a:rPr>
              <a:t>STAKEHOLDER</a:t>
            </a:r>
          </a:p>
        </p:txBody>
      </p:sp>
      <p:sp>
        <p:nvSpPr>
          <p:cNvPr name="TextBox 21" id="21"/>
          <p:cNvSpPr txBox="true"/>
          <p:nvPr/>
        </p:nvSpPr>
        <p:spPr>
          <a:xfrm rot="0">
            <a:off x="10627382" y="952500"/>
            <a:ext cx="6631918" cy="906018"/>
          </a:xfrm>
          <a:prstGeom prst="rect">
            <a:avLst/>
          </a:prstGeom>
        </p:spPr>
        <p:txBody>
          <a:bodyPr anchor="t" rtlCol="false" tIns="0" lIns="0" bIns="0" rIns="0">
            <a:spAutoFit/>
          </a:bodyPr>
          <a:lstStyle/>
          <a:p>
            <a:pPr>
              <a:lnSpc>
                <a:spcPts val="3695"/>
              </a:lnSpc>
            </a:pPr>
            <a:r>
              <a:rPr lang="en-US" sz="2399">
                <a:solidFill>
                  <a:srgbClr val="000000"/>
                </a:solidFill>
                <a:latin typeface="Open Sauce Bold"/>
              </a:rPr>
              <a:t>Seluruh penerima bantuan sosial secara nasional</a:t>
            </a:r>
          </a:p>
        </p:txBody>
      </p:sp>
      <p:sp>
        <p:nvSpPr>
          <p:cNvPr name="TextBox 22" id="22"/>
          <p:cNvSpPr txBox="true"/>
          <p:nvPr/>
        </p:nvSpPr>
        <p:spPr>
          <a:xfrm rot="0">
            <a:off x="10627382" y="5386113"/>
            <a:ext cx="4569967" cy="439293"/>
          </a:xfrm>
          <a:prstGeom prst="rect">
            <a:avLst/>
          </a:prstGeom>
        </p:spPr>
        <p:txBody>
          <a:bodyPr anchor="t" rtlCol="false" tIns="0" lIns="0" bIns="0" rIns="0">
            <a:spAutoFit/>
          </a:bodyPr>
          <a:lstStyle/>
          <a:p>
            <a:pPr>
              <a:lnSpc>
                <a:spcPts val="3695"/>
              </a:lnSpc>
            </a:pPr>
            <a:r>
              <a:rPr lang="en-US" sz="2399">
                <a:solidFill>
                  <a:srgbClr val="000000"/>
                </a:solidFill>
                <a:latin typeface="Open Sauce Bold"/>
              </a:rPr>
              <a:t>Kementerian Keuangan</a:t>
            </a:r>
          </a:p>
        </p:txBody>
      </p:sp>
      <p:sp>
        <p:nvSpPr>
          <p:cNvPr name="TextBox 23" id="23"/>
          <p:cNvSpPr txBox="true"/>
          <p:nvPr/>
        </p:nvSpPr>
        <p:spPr>
          <a:xfrm rot="0">
            <a:off x="10627382" y="2985361"/>
            <a:ext cx="6631918" cy="906018"/>
          </a:xfrm>
          <a:prstGeom prst="rect">
            <a:avLst/>
          </a:prstGeom>
        </p:spPr>
        <p:txBody>
          <a:bodyPr anchor="t" rtlCol="false" tIns="0" lIns="0" bIns="0" rIns="0">
            <a:spAutoFit/>
          </a:bodyPr>
          <a:lstStyle/>
          <a:p>
            <a:pPr>
              <a:lnSpc>
                <a:spcPts val="3695"/>
              </a:lnSpc>
            </a:pPr>
            <a:r>
              <a:rPr lang="en-US" sz="2399">
                <a:solidFill>
                  <a:srgbClr val="000000"/>
                </a:solidFill>
                <a:latin typeface="Open Sauce Bold"/>
              </a:rPr>
              <a:t>Kementerian/Lembaga penyalur bantuan sosial</a:t>
            </a:r>
          </a:p>
        </p:txBody>
      </p:sp>
      <p:sp>
        <p:nvSpPr>
          <p:cNvPr name="TextBox 24" id="24"/>
          <p:cNvSpPr txBox="true"/>
          <p:nvPr/>
        </p:nvSpPr>
        <p:spPr>
          <a:xfrm rot="0">
            <a:off x="10627382" y="7404686"/>
            <a:ext cx="5457759" cy="906018"/>
          </a:xfrm>
          <a:prstGeom prst="rect">
            <a:avLst/>
          </a:prstGeom>
        </p:spPr>
        <p:txBody>
          <a:bodyPr anchor="t" rtlCol="false" tIns="0" lIns="0" bIns="0" rIns="0">
            <a:spAutoFit/>
          </a:bodyPr>
          <a:lstStyle/>
          <a:p>
            <a:pPr>
              <a:lnSpc>
                <a:spcPts val="3695"/>
              </a:lnSpc>
            </a:pPr>
            <a:r>
              <a:rPr lang="en-US" sz="2399">
                <a:solidFill>
                  <a:srgbClr val="000000"/>
                </a:solidFill>
                <a:latin typeface="Open Sauce Bold"/>
              </a:rPr>
              <a:t>Perbankan dan lembaga keuangan non bank yang bergerak di </a:t>
            </a:r>
            <a:r>
              <a:rPr lang="en-US" sz="2399">
                <a:solidFill>
                  <a:srgbClr val="000000"/>
                </a:solidFill>
                <a:latin typeface="Open Sauce Bold Italics"/>
              </a:rPr>
              <a:t>fintech</a:t>
            </a:r>
          </a:p>
        </p:txBody>
      </p:sp>
      <p:sp>
        <p:nvSpPr>
          <p:cNvPr name="TextBox 25" id="25"/>
          <p:cNvSpPr txBox="true"/>
          <p:nvPr/>
        </p:nvSpPr>
        <p:spPr>
          <a:xfrm rot="0">
            <a:off x="9767809" y="1958895"/>
            <a:ext cx="7848679" cy="701674"/>
          </a:xfrm>
          <a:prstGeom prst="rect">
            <a:avLst/>
          </a:prstGeom>
        </p:spPr>
        <p:txBody>
          <a:bodyPr anchor="t" rtlCol="false" tIns="0" lIns="0" bIns="0" rIns="0">
            <a:spAutoFit/>
          </a:bodyPr>
          <a:lstStyle/>
          <a:p>
            <a:pPr>
              <a:lnSpc>
                <a:spcPts val="2800"/>
              </a:lnSpc>
            </a:pPr>
            <a:r>
              <a:rPr lang="en-US" sz="2000">
                <a:solidFill>
                  <a:srgbClr val="000000"/>
                </a:solidFill>
                <a:latin typeface="Open Sauce"/>
              </a:rPr>
              <a:t>Mempermudah penerima bansos dalam memperoleh dan memanfaatkan dana bantuan yang diterima</a:t>
            </a:r>
          </a:p>
        </p:txBody>
      </p:sp>
      <p:sp>
        <p:nvSpPr>
          <p:cNvPr name="TextBox 26" id="26"/>
          <p:cNvSpPr txBox="true"/>
          <p:nvPr/>
        </p:nvSpPr>
        <p:spPr>
          <a:xfrm rot="0">
            <a:off x="9767809" y="6100521"/>
            <a:ext cx="7848679" cy="1054099"/>
          </a:xfrm>
          <a:prstGeom prst="rect">
            <a:avLst/>
          </a:prstGeom>
        </p:spPr>
        <p:txBody>
          <a:bodyPr anchor="t" rtlCol="false" tIns="0" lIns="0" bIns="0" rIns="0">
            <a:spAutoFit/>
          </a:bodyPr>
          <a:lstStyle/>
          <a:p>
            <a:pPr>
              <a:lnSpc>
                <a:spcPts val="2800"/>
              </a:lnSpc>
            </a:pPr>
            <a:r>
              <a:rPr lang="en-US" sz="2000">
                <a:solidFill>
                  <a:srgbClr val="000000"/>
                </a:solidFill>
                <a:latin typeface="Open Sauce"/>
              </a:rPr>
              <a:t>Meningkatkan kualitas penyaluran bansos kepada penerima bansos sesuai dengan prinsip 6T, mengakselerasi realisasi belanja pemerintah, dan mengurangi potensi </a:t>
            </a:r>
            <a:r>
              <a:rPr lang="en-US" sz="2000">
                <a:solidFill>
                  <a:srgbClr val="000000"/>
                </a:solidFill>
                <a:latin typeface="Open Sauce Italics"/>
              </a:rPr>
              <a:t>idle cash</a:t>
            </a:r>
          </a:p>
        </p:txBody>
      </p:sp>
      <p:sp>
        <p:nvSpPr>
          <p:cNvPr name="TextBox 27" id="27"/>
          <p:cNvSpPr txBox="true"/>
          <p:nvPr/>
        </p:nvSpPr>
        <p:spPr>
          <a:xfrm rot="0">
            <a:off x="9767809" y="3965145"/>
            <a:ext cx="7848679" cy="1054099"/>
          </a:xfrm>
          <a:prstGeom prst="rect">
            <a:avLst/>
          </a:prstGeom>
        </p:spPr>
        <p:txBody>
          <a:bodyPr anchor="t" rtlCol="false" tIns="0" lIns="0" bIns="0" rIns="0">
            <a:spAutoFit/>
          </a:bodyPr>
          <a:lstStyle/>
          <a:p>
            <a:pPr>
              <a:lnSpc>
                <a:spcPts val="2800"/>
              </a:lnSpc>
            </a:pPr>
            <a:r>
              <a:rPr lang="en-US" sz="2000">
                <a:solidFill>
                  <a:srgbClr val="000000"/>
                </a:solidFill>
                <a:latin typeface="Open Sauce"/>
              </a:rPr>
              <a:t>Proses bisnis penyaluran bansos yang lebih baik akan meningkatkan kualitas pelayanan K/L pemilik program sehingga menambah kepercayaan masyarakat kepada pemerintah</a:t>
            </a:r>
          </a:p>
        </p:txBody>
      </p:sp>
      <p:sp>
        <p:nvSpPr>
          <p:cNvPr name="TextBox 28" id="28"/>
          <p:cNvSpPr txBox="true"/>
          <p:nvPr/>
        </p:nvSpPr>
        <p:spPr>
          <a:xfrm rot="0">
            <a:off x="9736099" y="8406767"/>
            <a:ext cx="7880388" cy="1054099"/>
          </a:xfrm>
          <a:prstGeom prst="rect">
            <a:avLst/>
          </a:prstGeom>
        </p:spPr>
        <p:txBody>
          <a:bodyPr anchor="t" rtlCol="false" tIns="0" lIns="0" bIns="0" rIns="0">
            <a:spAutoFit/>
          </a:bodyPr>
          <a:lstStyle/>
          <a:p>
            <a:pPr>
              <a:lnSpc>
                <a:spcPts val="2800"/>
              </a:lnSpc>
            </a:pPr>
            <a:r>
              <a:rPr lang="en-US" sz="2000">
                <a:solidFill>
                  <a:srgbClr val="000000"/>
                </a:solidFill>
                <a:latin typeface="Open Sauce"/>
              </a:rPr>
              <a:t>Meningkatkan kualitas layanan keuangan kepada masyarakat dan memperluas inklusi keuangan bagi masyarakat miskin dan rentan</a:t>
            </a:r>
          </a:p>
        </p:txBody>
      </p:sp>
      <p:sp>
        <p:nvSpPr>
          <p:cNvPr name="TextBox 29" id="29"/>
          <p:cNvSpPr txBox="true"/>
          <p:nvPr/>
        </p:nvSpPr>
        <p:spPr>
          <a:xfrm rot="0">
            <a:off x="1028700" y="8347076"/>
            <a:ext cx="7293821" cy="761365"/>
          </a:xfrm>
          <a:prstGeom prst="rect">
            <a:avLst/>
          </a:prstGeom>
        </p:spPr>
        <p:txBody>
          <a:bodyPr anchor="t" rtlCol="false" tIns="0" lIns="0" bIns="0" rIns="0">
            <a:spAutoFit/>
          </a:bodyPr>
          <a:lstStyle/>
          <a:p>
            <a:pPr>
              <a:lnSpc>
                <a:spcPts val="3080"/>
              </a:lnSpc>
            </a:pPr>
            <a:r>
              <a:rPr lang="en-US" sz="2000">
                <a:solidFill>
                  <a:srgbClr val="000000"/>
                </a:solidFill>
                <a:latin typeface="Open Sauce"/>
              </a:rPr>
              <a:t>Dampak dari penambahan kanal penyaluran bantuan sosial ini akan dirasakan oleh: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20122" y="-1486471"/>
            <a:ext cx="7315200" cy="215798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7259300" y="314325"/>
            <a:ext cx="714375" cy="71437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700000">
            <a:off x="17450167" y="516086"/>
            <a:ext cx="310853" cy="310853"/>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400000">
            <a:off x="15100518" y="4436034"/>
            <a:ext cx="4395388" cy="6584851"/>
          </a:xfrm>
          <a:prstGeom prst="rect">
            <a:avLst/>
          </a:prstGeom>
        </p:spPr>
      </p:pic>
      <p:grpSp>
        <p:nvGrpSpPr>
          <p:cNvPr name="Group 6" id="6"/>
          <p:cNvGrpSpPr/>
          <p:nvPr/>
        </p:nvGrpSpPr>
        <p:grpSpPr>
          <a:xfrm rot="0">
            <a:off x="0" y="6673879"/>
            <a:ext cx="18471578" cy="3613121"/>
            <a:chOff x="0" y="0"/>
            <a:chExt cx="24628771" cy="4817495"/>
          </a:xfrm>
        </p:grpSpPr>
        <p:pic>
          <p:nvPicPr>
            <p:cNvPr name="Picture 7" id="7"/>
            <p:cNvPicPr>
              <a:picLocks noChangeAspect="true"/>
            </p:cNvPicPr>
            <p:nvPr/>
          </p:nvPicPr>
          <p:blipFill>
            <a:blip r:embed="rId10"/>
            <a:srcRect l="0" t="25318" r="0" b="25318"/>
            <a:stretch>
              <a:fillRect/>
            </a:stretch>
          </p:blipFill>
          <p:spPr>
            <a:xfrm>
              <a:off x="0" y="0"/>
              <a:ext cx="24628771" cy="4817495"/>
            </a:xfrm>
            <a:prstGeom prst="rect">
              <a:avLst/>
            </a:prstGeom>
          </p:spPr>
        </p:pic>
      </p:grpSp>
      <p:pic>
        <p:nvPicPr>
          <p:cNvPr name="Picture 8" id="8"/>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4005787" y="6627397"/>
            <a:ext cx="10635677" cy="39884"/>
          </a:xfrm>
          <a:prstGeom prst="rect">
            <a:avLst/>
          </a:prstGeom>
        </p:spPr>
      </p:pic>
      <p:sp>
        <p:nvSpPr>
          <p:cNvPr name="TextBox 9" id="9"/>
          <p:cNvSpPr txBox="true"/>
          <p:nvPr/>
        </p:nvSpPr>
        <p:spPr>
          <a:xfrm rot="0">
            <a:off x="1028700" y="1104900"/>
            <a:ext cx="12254747" cy="993102"/>
          </a:xfrm>
          <a:prstGeom prst="rect">
            <a:avLst/>
          </a:prstGeom>
        </p:spPr>
        <p:txBody>
          <a:bodyPr anchor="t" rtlCol="false" tIns="0" lIns="0" bIns="0" rIns="0">
            <a:spAutoFit/>
          </a:bodyPr>
          <a:lstStyle/>
          <a:p>
            <a:pPr>
              <a:lnSpc>
                <a:spcPts val="7602"/>
              </a:lnSpc>
            </a:pPr>
            <a:r>
              <a:rPr lang="en-US" sz="7039">
                <a:solidFill>
                  <a:srgbClr val="000000"/>
                </a:solidFill>
                <a:latin typeface="Open Sans Bold Bold"/>
              </a:rPr>
              <a:t>ACCEPTANCE CRITERIA</a:t>
            </a:r>
          </a:p>
        </p:txBody>
      </p:sp>
      <p:sp>
        <p:nvSpPr>
          <p:cNvPr name="TextBox 10" id="10"/>
          <p:cNvSpPr txBox="true"/>
          <p:nvPr/>
        </p:nvSpPr>
        <p:spPr>
          <a:xfrm rot="0">
            <a:off x="1028700" y="2606675"/>
            <a:ext cx="16230600" cy="2229485"/>
          </a:xfrm>
          <a:prstGeom prst="rect">
            <a:avLst/>
          </a:prstGeom>
        </p:spPr>
        <p:txBody>
          <a:bodyPr anchor="t" rtlCol="false" tIns="0" lIns="0" bIns="0" rIns="0">
            <a:spAutoFit/>
          </a:bodyPr>
          <a:lstStyle/>
          <a:p>
            <a:pPr marL="474979" indent="-237490" lvl="1">
              <a:lnSpc>
                <a:spcPts val="4509"/>
              </a:lnSpc>
              <a:buFont typeface="Arial"/>
              <a:buChar char="•"/>
            </a:pPr>
            <a:r>
              <a:rPr lang="en-US" sz="2199">
                <a:solidFill>
                  <a:srgbClr val="000000"/>
                </a:solidFill>
                <a:latin typeface="Open Sauce"/>
              </a:rPr>
              <a:t>Penyusunan kajian terkait implementasi Penyaluran Bantuan Sosial melalui kanal Platform Digital.</a:t>
            </a:r>
          </a:p>
          <a:p>
            <a:pPr marL="474979" indent="-237490" lvl="1">
              <a:lnSpc>
                <a:spcPts val="4509"/>
              </a:lnSpc>
              <a:buFont typeface="Arial"/>
              <a:buChar char="•"/>
            </a:pPr>
            <a:r>
              <a:rPr lang="en-US" sz="2199">
                <a:solidFill>
                  <a:srgbClr val="000000"/>
                </a:solidFill>
                <a:latin typeface="Arimo"/>
              </a:rPr>
              <a:t>Penyusunan peraturan Penyaluran Bantuan Sosial melalui kanal Platform Digital.</a:t>
            </a:r>
          </a:p>
          <a:p>
            <a:pPr marL="474979" indent="-237490" lvl="1">
              <a:lnSpc>
                <a:spcPts val="4509"/>
              </a:lnSpc>
              <a:buFont typeface="Arial"/>
              <a:buChar char="•"/>
            </a:pPr>
            <a:r>
              <a:rPr lang="en-US" sz="2199">
                <a:solidFill>
                  <a:srgbClr val="000000"/>
                </a:solidFill>
                <a:latin typeface="Arimo"/>
              </a:rPr>
              <a:t>Sosialisasi peraturan Penyaluran Bantuan Sosial melalui Platform Digital.</a:t>
            </a:r>
          </a:p>
          <a:p>
            <a:pPr marL="474979" indent="-237490" lvl="1">
              <a:lnSpc>
                <a:spcPts val="4509"/>
              </a:lnSpc>
              <a:buFont typeface="Arial"/>
              <a:buChar char="•"/>
            </a:pPr>
            <a:r>
              <a:rPr lang="en-US" sz="2199">
                <a:solidFill>
                  <a:srgbClr val="000000"/>
                </a:solidFill>
                <a:latin typeface="Arimo"/>
              </a:rPr>
              <a:t>Survey Kesiapan Penyaluran Bansos Melalui Platform Digital pada Kemensos, Himbara, dan penerima bantuan sosial.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204B"/>
        </a:solidFill>
      </p:bgPr>
    </p:bg>
    <p:spTree>
      <p:nvGrpSpPr>
        <p:cNvPr id="1" name=""/>
        <p:cNvGrpSpPr/>
        <p:nvPr/>
      </p:nvGrpSpPr>
      <p:grpSpPr>
        <a:xfrm>
          <a:off x="0" y="0"/>
          <a:ext cx="0" cy="0"/>
          <a:chOff x="0" y="0"/>
          <a:chExt cx="0" cy="0"/>
        </a:xfrm>
      </p:grpSpPr>
      <p:grpSp>
        <p:nvGrpSpPr>
          <p:cNvPr name="Group 2" id="2"/>
          <p:cNvGrpSpPr/>
          <p:nvPr/>
        </p:nvGrpSpPr>
        <p:grpSpPr>
          <a:xfrm rot="0">
            <a:off x="13640936" y="4786979"/>
            <a:ext cx="4647064" cy="4471321"/>
            <a:chOff x="0" y="0"/>
            <a:chExt cx="6196086" cy="5961762"/>
          </a:xfrm>
        </p:grpSpPr>
        <p:pic>
          <p:nvPicPr>
            <p:cNvPr name="Picture 3" id="3"/>
            <p:cNvPicPr>
              <a:picLocks noChangeAspect="true"/>
            </p:cNvPicPr>
            <p:nvPr/>
          </p:nvPicPr>
          <p:blipFill>
            <a:blip r:embed="rId2"/>
            <a:srcRect l="6936" t="0" r="23819" b="0"/>
            <a:stretch>
              <a:fillRect/>
            </a:stretch>
          </p:blipFill>
          <p:spPr>
            <a:xfrm>
              <a:off x="0" y="0"/>
              <a:ext cx="6196086" cy="5961762"/>
            </a:xfrm>
            <a:prstGeom prst="rect">
              <a:avLst/>
            </a:prstGeom>
          </p:spPr>
        </p:pic>
      </p:gr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750568" y="-1456954"/>
            <a:ext cx="4193168" cy="2966667"/>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7259300" y="8617846"/>
            <a:ext cx="1642777" cy="1907433"/>
          </a:xfrm>
          <a:prstGeom prst="rect">
            <a:avLst/>
          </a:prstGeom>
        </p:spPr>
      </p:pic>
      <p:sp>
        <p:nvSpPr>
          <p:cNvPr name="TextBox 6" id="6"/>
          <p:cNvSpPr txBox="true"/>
          <p:nvPr/>
        </p:nvSpPr>
        <p:spPr>
          <a:xfrm rot="0">
            <a:off x="1028700" y="1702485"/>
            <a:ext cx="13302249" cy="906780"/>
          </a:xfrm>
          <a:prstGeom prst="rect">
            <a:avLst/>
          </a:prstGeom>
        </p:spPr>
        <p:txBody>
          <a:bodyPr anchor="t" rtlCol="false" tIns="0" lIns="0" bIns="0" rIns="0">
            <a:spAutoFit/>
          </a:bodyPr>
          <a:lstStyle/>
          <a:p>
            <a:pPr>
              <a:lnSpc>
                <a:spcPts val="7259"/>
              </a:lnSpc>
            </a:pPr>
            <a:r>
              <a:rPr lang="en-US" sz="5999">
                <a:solidFill>
                  <a:srgbClr val="FFFFFF"/>
                </a:solidFill>
                <a:latin typeface="Open Sans Bold Bold"/>
              </a:rPr>
              <a:t>PROGRES DIGITALISASI BANSOS</a:t>
            </a:r>
          </a:p>
        </p:txBody>
      </p:sp>
      <p:sp>
        <p:nvSpPr>
          <p:cNvPr name="TextBox 7" id="7"/>
          <p:cNvSpPr txBox="true"/>
          <p:nvPr/>
        </p:nvSpPr>
        <p:spPr>
          <a:xfrm rot="0">
            <a:off x="1028700" y="3328670"/>
            <a:ext cx="12177955" cy="5929630"/>
          </a:xfrm>
          <a:prstGeom prst="rect">
            <a:avLst/>
          </a:prstGeom>
        </p:spPr>
        <p:txBody>
          <a:bodyPr anchor="t" rtlCol="false" tIns="0" lIns="0" bIns="0" rIns="0">
            <a:spAutoFit/>
          </a:bodyPr>
          <a:lstStyle/>
          <a:p>
            <a:pPr marL="431799" indent="-215899" lvl="1">
              <a:lnSpc>
                <a:spcPts val="2959"/>
              </a:lnSpc>
              <a:buFont typeface="Arial"/>
              <a:buChar char="•"/>
            </a:pPr>
            <a:r>
              <a:rPr lang="en-US" spc="185" sz="1999">
                <a:solidFill>
                  <a:srgbClr val="FFFFFF"/>
                </a:solidFill>
                <a:latin typeface="Open Sauce"/>
              </a:rPr>
              <a:t>Pembentukan Tim Digitalisasi Bantuan Sosial Melalui Penyempurnaan Mekanisme Penyaluran Dan Penggunaan Platform Digital Tahun Anggaran 2022 (Keputusan Direktur Pelaksanaan Anggaran No.KEP-3/PB.2/2022).</a:t>
            </a:r>
          </a:p>
          <a:p>
            <a:pPr marL="431799" indent="-215899" lvl="1">
              <a:lnSpc>
                <a:spcPts val="2959"/>
              </a:lnSpc>
              <a:buFont typeface="Arial"/>
              <a:buChar char="•"/>
            </a:pPr>
            <a:r>
              <a:rPr lang="en-US" spc="185" sz="1999">
                <a:solidFill>
                  <a:srgbClr val="FFFFFF"/>
                </a:solidFill>
                <a:latin typeface="Open Sauce"/>
              </a:rPr>
              <a:t>Rapat PAK Kementerian Keuangan pada tanggal 11 Januari 2022 dan penyampaian matriks usulan Rancangan Perpres kepada Kemenko PMK (surat Direktur Jenderal Perbendaharaan Nomor S-3/PB/PB.2/2022)</a:t>
            </a:r>
          </a:p>
          <a:p>
            <a:pPr marL="431799" indent="-215899" lvl="1">
              <a:lnSpc>
                <a:spcPts val="2959"/>
              </a:lnSpc>
              <a:buFont typeface="Arial"/>
              <a:buChar char="•"/>
            </a:pPr>
            <a:r>
              <a:rPr lang="en-US" spc="185" sz="1999">
                <a:solidFill>
                  <a:srgbClr val="FFFFFF"/>
                </a:solidFill>
                <a:latin typeface="Open Sauce"/>
              </a:rPr>
              <a:t>Penyampaian skema mekanisme penyaluran BSNT dengan penggunaan platform digital kepada Kemenko PMK (surat Direktur Jenderal Perbendaharaan Nomor S-13/PB/PB.2/2022)</a:t>
            </a:r>
          </a:p>
          <a:p>
            <a:pPr marL="431799" indent="-215899" lvl="1">
              <a:lnSpc>
                <a:spcPts val="2959"/>
              </a:lnSpc>
              <a:buFont typeface="Arial"/>
              <a:buChar char="•"/>
            </a:pPr>
            <a:r>
              <a:rPr lang="en-US" spc="185" sz="1999">
                <a:solidFill>
                  <a:srgbClr val="FFFFFF"/>
                </a:solidFill>
                <a:latin typeface="Open Sauce"/>
              </a:rPr>
              <a:t>Telah disusun kajian Digitalisasi Bantuan Sosial di Indonesia sebagai tindak lanjut untuk target studi literasi bulan April melalui ND-134/PB.23/2022 hal Penyampaian Kajian Digitalisasi Bansos.</a:t>
            </a:r>
          </a:p>
          <a:p>
            <a:pPr marL="431799" indent="-215899" lvl="1">
              <a:lnSpc>
                <a:spcPts val="2959"/>
              </a:lnSpc>
              <a:buFont typeface="Arial"/>
              <a:buChar char="•"/>
            </a:pPr>
            <a:r>
              <a:rPr lang="en-US" spc="185" sz="1999">
                <a:solidFill>
                  <a:srgbClr val="FFFFFF"/>
                </a:solidFill>
                <a:latin typeface="Open Sauce"/>
              </a:rPr>
              <a:t>Telah dilaksanakan rapat dengan Pusdatin Kemensos, Dit. PKN, Dit. SP, dan Dit. SITP, melalui Und-81 dan Und-82/PB.2/2022 dan Laporan Rapat nomor ND-129/PB.23/2022 hal Penyaluran Bantuan Sosial Melalui Kanal Platform Digital sebagai tindak lanjut pembahasan lingkup internal dan eksternal DJPB.</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82782" y="8566292"/>
            <a:ext cx="18288000" cy="6195060"/>
          </a:xfrm>
          <a:prstGeom prst="rect">
            <a:avLst/>
          </a:prstGeom>
        </p:spPr>
      </p:pic>
      <p:grpSp>
        <p:nvGrpSpPr>
          <p:cNvPr name="Group 3" id="3"/>
          <p:cNvGrpSpPr/>
          <p:nvPr/>
        </p:nvGrpSpPr>
        <p:grpSpPr>
          <a:xfrm rot="0">
            <a:off x="1028700" y="4855462"/>
            <a:ext cx="16230600" cy="4402838"/>
            <a:chOff x="0" y="0"/>
            <a:chExt cx="21640800" cy="5870451"/>
          </a:xfrm>
        </p:grpSpPr>
        <p:pic>
          <p:nvPicPr>
            <p:cNvPr name="Picture 4" id="4"/>
            <p:cNvPicPr>
              <a:picLocks noChangeAspect="true"/>
            </p:cNvPicPr>
            <p:nvPr/>
          </p:nvPicPr>
          <p:blipFill>
            <a:blip r:embed="rId4"/>
            <a:srcRect l="0" t="21669" r="0" b="21669"/>
            <a:stretch>
              <a:fillRect/>
            </a:stretch>
          </p:blipFill>
          <p:spPr>
            <a:xfrm>
              <a:off x="0" y="0"/>
              <a:ext cx="21640800" cy="5870451"/>
            </a:xfrm>
            <a:prstGeom prst="rect">
              <a:avLst/>
            </a:prstGeom>
          </p:spPr>
        </p:pic>
      </p:gr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349625" y="1176887"/>
            <a:ext cx="611593" cy="480865"/>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3252732" y="1176887"/>
            <a:ext cx="560776" cy="480865"/>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3447620" y="-2057400"/>
            <a:ext cx="6187669" cy="4114800"/>
          </a:xfrm>
          <a:prstGeom prst="rect">
            <a:avLst/>
          </a:prstGeom>
        </p:spPr>
      </p:pic>
      <p:sp>
        <p:nvSpPr>
          <p:cNvPr name="TextBox 8" id="8"/>
          <p:cNvSpPr txBox="true"/>
          <p:nvPr/>
        </p:nvSpPr>
        <p:spPr>
          <a:xfrm rot="0">
            <a:off x="1028700" y="1331595"/>
            <a:ext cx="5930811" cy="2452370"/>
          </a:xfrm>
          <a:prstGeom prst="rect">
            <a:avLst/>
          </a:prstGeom>
        </p:spPr>
        <p:txBody>
          <a:bodyPr anchor="t" rtlCol="false" tIns="0" lIns="0" bIns="0" rIns="0">
            <a:spAutoFit/>
          </a:bodyPr>
          <a:lstStyle/>
          <a:p>
            <a:pPr>
              <a:lnSpc>
                <a:spcPts val="6580"/>
              </a:lnSpc>
              <a:spcBef>
                <a:spcPct val="0"/>
              </a:spcBef>
            </a:pPr>
            <a:r>
              <a:rPr lang="en-US" sz="4700">
                <a:solidFill>
                  <a:srgbClr val="00204B"/>
                </a:solidFill>
                <a:latin typeface="Open Sans Bold Bold"/>
              </a:rPr>
              <a:t>TANTANGAN, KENDALA DAN TINDAK LANJUT</a:t>
            </a:r>
          </a:p>
        </p:txBody>
      </p:sp>
      <p:sp>
        <p:nvSpPr>
          <p:cNvPr name="TextBox 9" id="9"/>
          <p:cNvSpPr txBox="true"/>
          <p:nvPr/>
        </p:nvSpPr>
        <p:spPr>
          <a:xfrm rot="0">
            <a:off x="8349625" y="2035905"/>
            <a:ext cx="4006568" cy="1932940"/>
          </a:xfrm>
          <a:prstGeom prst="rect">
            <a:avLst/>
          </a:prstGeom>
        </p:spPr>
        <p:txBody>
          <a:bodyPr anchor="t" rtlCol="false" tIns="0" lIns="0" bIns="0" rIns="0">
            <a:spAutoFit/>
          </a:bodyPr>
          <a:lstStyle/>
          <a:p>
            <a:pPr>
              <a:lnSpc>
                <a:spcPts val="3080"/>
              </a:lnSpc>
            </a:pPr>
            <a:r>
              <a:rPr lang="en-US" sz="2000">
                <a:solidFill>
                  <a:srgbClr val="00204B"/>
                </a:solidFill>
                <a:latin typeface="Open Sauce"/>
              </a:rPr>
              <a:t>Payung hukum Rancangan Peraturan Presiden tentang Bantuan Sosial Non Tunai masih dalam proses pembahasan oleh Tim Antar Kementerian</a:t>
            </a:r>
          </a:p>
        </p:txBody>
      </p:sp>
      <p:sp>
        <p:nvSpPr>
          <p:cNvPr name="TextBox 10" id="10"/>
          <p:cNvSpPr txBox="true"/>
          <p:nvPr/>
        </p:nvSpPr>
        <p:spPr>
          <a:xfrm rot="0">
            <a:off x="13252732" y="2035905"/>
            <a:ext cx="4006568" cy="1542415"/>
          </a:xfrm>
          <a:prstGeom prst="rect">
            <a:avLst/>
          </a:prstGeom>
        </p:spPr>
        <p:txBody>
          <a:bodyPr anchor="t" rtlCol="false" tIns="0" lIns="0" bIns="0" rIns="0">
            <a:spAutoFit/>
          </a:bodyPr>
          <a:lstStyle/>
          <a:p>
            <a:pPr>
              <a:lnSpc>
                <a:spcPts val="3080"/>
              </a:lnSpc>
            </a:pPr>
            <a:r>
              <a:rPr lang="en-US" sz="2000">
                <a:solidFill>
                  <a:srgbClr val="00204B"/>
                </a:solidFill>
                <a:latin typeface="Open Sauce"/>
              </a:rPr>
              <a:t>Pelaksanaan FGD untuk mendapatkan tanggapan dari BI, OJK, Kemenko PMK, Bappenas, dan K/L pemilik program Bansos</a:t>
            </a:r>
          </a:p>
        </p:txBody>
      </p:sp>
      <p:sp>
        <p:nvSpPr>
          <p:cNvPr name="TextBox 11" id="11"/>
          <p:cNvSpPr txBox="true"/>
          <p:nvPr/>
        </p:nvSpPr>
        <p:spPr>
          <a:xfrm rot="0">
            <a:off x="9194025" y="981075"/>
            <a:ext cx="3162168" cy="824864"/>
          </a:xfrm>
          <a:prstGeom prst="rect">
            <a:avLst/>
          </a:prstGeom>
        </p:spPr>
        <p:txBody>
          <a:bodyPr anchor="t" rtlCol="false" tIns="0" lIns="0" bIns="0" rIns="0">
            <a:spAutoFit/>
          </a:bodyPr>
          <a:lstStyle/>
          <a:p>
            <a:pPr>
              <a:lnSpc>
                <a:spcPts val="3360"/>
              </a:lnSpc>
              <a:spcBef>
                <a:spcPct val="0"/>
              </a:spcBef>
            </a:pPr>
            <a:r>
              <a:rPr lang="en-US" sz="2400">
                <a:solidFill>
                  <a:srgbClr val="00204B"/>
                </a:solidFill>
                <a:latin typeface="Open Sauce Bold"/>
              </a:rPr>
              <a:t>Tantangan dan kendala</a:t>
            </a:r>
          </a:p>
        </p:txBody>
      </p:sp>
      <p:sp>
        <p:nvSpPr>
          <p:cNvPr name="TextBox 12" id="12"/>
          <p:cNvSpPr txBox="true"/>
          <p:nvPr/>
        </p:nvSpPr>
        <p:spPr>
          <a:xfrm rot="0">
            <a:off x="14097132" y="981075"/>
            <a:ext cx="3162168" cy="405764"/>
          </a:xfrm>
          <a:prstGeom prst="rect">
            <a:avLst/>
          </a:prstGeom>
        </p:spPr>
        <p:txBody>
          <a:bodyPr anchor="t" rtlCol="false" tIns="0" lIns="0" bIns="0" rIns="0">
            <a:spAutoFit/>
          </a:bodyPr>
          <a:lstStyle/>
          <a:p>
            <a:pPr>
              <a:lnSpc>
                <a:spcPts val="3360"/>
              </a:lnSpc>
              <a:spcBef>
                <a:spcPct val="0"/>
              </a:spcBef>
            </a:pPr>
            <a:r>
              <a:rPr lang="en-US" sz="2400">
                <a:solidFill>
                  <a:srgbClr val="00204B"/>
                </a:solidFill>
                <a:latin typeface="Open Sauce Bold"/>
              </a:rPr>
              <a:t>Tindak lanjut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000" t="0" r="13000" b="0"/>
          <a:stretch>
            <a:fillRect/>
          </a:stretch>
        </p:blipFill>
        <p:spPr>
          <a:xfrm>
            <a:off x="0" y="0"/>
            <a:ext cx="18288000" cy="10287000"/>
          </a:xfrm>
          <a:prstGeom prst="rect">
            <a:avLst/>
          </a:prstGeom>
        </p:spPr>
      </p:pic>
      <p:sp>
        <p:nvSpPr>
          <p:cNvPr name="TextBox 3" id="3"/>
          <p:cNvSpPr txBox="true"/>
          <p:nvPr/>
        </p:nvSpPr>
        <p:spPr>
          <a:xfrm rot="0">
            <a:off x="1028700" y="7007043"/>
            <a:ext cx="9918127" cy="1623980"/>
          </a:xfrm>
          <a:prstGeom prst="rect">
            <a:avLst/>
          </a:prstGeom>
        </p:spPr>
        <p:txBody>
          <a:bodyPr anchor="t" rtlCol="false" tIns="0" lIns="0" bIns="0" rIns="0">
            <a:spAutoFit/>
          </a:bodyPr>
          <a:lstStyle/>
          <a:p>
            <a:pPr>
              <a:lnSpc>
                <a:spcPts val="13389"/>
              </a:lnSpc>
            </a:pPr>
            <a:r>
              <a:rPr lang="en-US" spc="889" sz="9563">
                <a:solidFill>
                  <a:srgbClr val="FFFFFF"/>
                </a:solidFill>
                <a:latin typeface="Open Sans Bold Bold"/>
              </a:rPr>
              <a:t>THANK YOU!!</a:t>
            </a:r>
          </a:p>
        </p:txBody>
      </p:sp>
      <p:sp>
        <p:nvSpPr>
          <p:cNvPr name="TextBox 4" id="4"/>
          <p:cNvSpPr txBox="true"/>
          <p:nvPr/>
        </p:nvSpPr>
        <p:spPr>
          <a:xfrm rot="0">
            <a:off x="1028700" y="8885555"/>
            <a:ext cx="10238235" cy="372745"/>
          </a:xfrm>
          <a:prstGeom prst="rect">
            <a:avLst/>
          </a:prstGeom>
        </p:spPr>
        <p:txBody>
          <a:bodyPr anchor="t" rtlCol="false" tIns="0" lIns="0" bIns="0" rIns="0">
            <a:spAutoFit/>
          </a:bodyPr>
          <a:lstStyle/>
          <a:p>
            <a:pPr>
              <a:lnSpc>
                <a:spcPts val="3079"/>
              </a:lnSpc>
              <a:spcBef>
                <a:spcPct val="0"/>
              </a:spcBef>
            </a:pPr>
            <a:r>
              <a:rPr lang="en-US" spc="204" sz="2199">
                <a:solidFill>
                  <a:srgbClr val="FFFFFF"/>
                </a:solidFill>
                <a:latin typeface="Open Sauce"/>
              </a:rPr>
              <a:t>DIREKTORAT PELAKSANAAN ANGGARAN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DAFBI7btE0w</dc:identifier>
  <dcterms:modified xsi:type="dcterms:W3CDTF">2011-08-01T06:04:30Z</dcterms:modified>
  <cp:revision>1</cp:revision>
  <dc:title>Digitalisasi</dc:title>
</cp:coreProperties>
</file>